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75" r:id="rId4"/>
    <p:sldId id="274" r:id="rId5"/>
    <p:sldId id="283" r:id="rId6"/>
    <p:sldId id="282" r:id="rId7"/>
    <p:sldId id="284" r:id="rId8"/>
    <p:sldId id="259" r:id="rId9"/>
    <p:sldId id="276" r:id="rId10"/>
    <p:sldId id="277" r:id="rId11"/>
    <p:sldId id="295" r:id="rId12"/>
    <p:sldId id="260" r:id="rId13"/>
    <p:sldId id="279" r:id="rId14"/>
    <p:sldId id="278" r:id="rId15"/>
    <p:sldId id="304" r:id="rId16"/>
    <p:sldId id="305" r:id="rId17"/>
    <p:sldId id="261" r:id="rId18"/>
    <p:sldId id="280" r:id="rId19"/>
    <p:sldId id="285" r:id="rId20"/>
    <p:sldId id="262" r:id="rId21"/>
    <p:sldId id="281" r:id="rId22"/>
    <p:sldId id="258" r:id="rId23"/>
    <p:sldId id="263" r:id="rId24"/>
    <p:sldId id="264" r:id="rId25"/>
    <p:sldId id="286" r:id="rId26"/>
    <p:sldId id="287" r:id="rId27"/>
    <p:sldId id="302" r:id="rId28"/>
    <p:sldId id="288" r:id="rId29"/>
    <p:sldId id="289" r:id="rId30"/>
    <p:sldId id="290" r:id="rId31"/>
    <p:sldId id="291" r:id="rId32"/>
    <p:sldId id="303" r:id="rId33"/>
    <p:sldId id="292" r:id="rId34"/>
    <p:sldId id="293" r:id="rId35"/>
    <p:sldId id="294" r:id="rId36"/>
    <p:sldId id="296" r:id="rId37"/>
    <p:sldId id="266" r:id="rId38"/>
    <p:sldId id="267" r:id="rId39"/>
    <p:sldId id="268" r:id="rId40"/>
    <p:sldId id="269" r:id="rId41"/>
    <p:sldId id="270" r:id="rId42"/>
    <p:sldId id="271" r:id="rId43"/>
    <p:sldId id="272" r:id="rId44"/>
    <p:sldId id="265" r:id="rId45"/>
    <p:sldId id="297" r:id="rId46"/>
    <p:sldId id="298" r:id="rId47"/>
    <p:sldId id="299" r:id="rId48"/>
    <p:sldId id="300" r:id="rId49"/>
    <p:sldId id="301" r:id="rId50"/>
    <p:sldId id="306" r:id="rId51"/>
    <p:sldId id="307" r:id="rId52"/>
    <p:sldId id="273"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888" y="-5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4FAE1A-2B28-8149-A4C5-AC0BA48EC21A}" type="datetimeFigureOut">
              <a:rPr lang="en-US" smtClean="0"/>
              <a:t>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AAD10-DFCA-7C4B-B7A0-9E596AA5B09E}"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FAE1A-2B28-8149-A4C5-AC0BA48EC21A}" type="datetimeFigureOut">
              <a:rPr lang="en-US" smtClean="0"/>
              <a:t>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AAD10-DFCA-7C4B-B7A0-9E596AA5B09E}"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FAE1A-2B28-8149-A4C5-AC0BA48EC21A}" type="datetimeFigureOut">
              <a:rPr lang="en-US" smtClean="0"/>
              <a:t>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AAD10-DFCA-7C4B-B7A0-9E596AA5B09E}"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FAE1A-2B28-8149-A4C5-AC0BA48EC21A}" type="datetimeFigureOut">
              <a:rPr lang="en-US" smtClean="0"/>
              <a:t>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AAD10-DFCA-7C4B-B7A0-9E596AA5B09E}"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4FAE1A-2B28-8149-A4C5-AC0BA48EC21A}" type="datetimeFigureOut">
              <a:rPr lang="en-US" smtClean="0"/>
              <a:t>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AAD10-DFCA-7C4B-B7A0-9E596AA5B09E}"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4FAE1A-2B28-8149-A4C5-AC0BA48EC21A}" type="datetimeFigureOut">
              <a:rPr lang="en-US" smtClean="0"/>
              <a:t>1/28/18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5AAD10-DFCA-7C4B-B7A0-9E596AA5B09E}"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4FAE1A-2B28-8149-A4C5-AC0BA48EC21A}" type="datetimeFigureOut">
              <a:rPr lang="en-US" smtClean="0"/>
              <a:t>1/28/18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5AAD10-DFCA-7C4B-B7A0-9E596AA5B09E}"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4FAE1A-2B28-8149-A4C5-AC0BA48EC21A}" type="datetimeFigureOut">
              <a:rPr lang="en-US" smtClean="0"/>
              <a:t>1/28/18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5AAD10-DFCA-7C4B-B7A0-9E596AA5B09E}"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4FAE1A-2B28-8149-A4C5-AC0BA48EC21A}" type="datetimeFigureOut">
              <a:rPr lang="en-US" smtClean="0"/>
              <a:t>1/28/18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5AAD10-DFCA-7C4B-B7A0-9E596AA5B09E}"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4FAE1A-2B28-8149-A4C5-AC0BA48EC21A}" type="datetimeFigureOut">
              <a:rPr lang="en-US" smtClean="0"/>
              <a:t>1/28/18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5AAD10-DFCA-7C4B-B7A0-9E596AA5B09E}"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4FAE1A-2B28-8149-A4C5-AC0BA48EC21A}" type="datetimeFigureOut">
              <a:rPr lang="en-US" smtClean="0"/>
              <a:t>1/28/18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5AAD10-DFCA-7C4B-B7A0-9E596AA5B09E}"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FAE1A-2B28-8149-A4C5-AC0BA48EC21A}" type="datetimeFigureOut">
              <a:rPr lang="en-US" smtClean="0"/>
              <a:t>1/28/18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AAD10-DFCA-7C4B-B7A0-9E596AA5B09E}"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surveymonkey.com/analyze/IPx6wP4weAN8BPK4LzD6BxLVJH8LYe45j8Edygm4L7kNOVvkkXvsRr_2F7WBoiY7Q8"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surveymonkey.com/analyze/IPx6wP4weAN8BPK4LzD6BxLVJH8LYe45j8Edygm4L7kNOVvkkXvsRr_2F7WBoiY7Q8"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emf"/><Relationship Id="rId3" Type="http://schemas.openxmlformats.org/officeDocument/2006/relationships/image" Target="../media/image1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 Id="rId3" Type="http://schemas.openxmlformats.org/officeDocument/2006/relationships/hyperlink" Target="https://www.surveymonkey.com/analyze/kdmDdLRg_2Ffscvg09QMk3WwlgkTM_2BlLm6TqifLMuW_2Fwhkox_2FCfCrbCJ1DFxqsuGeq"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file://localhost/Users/susanburkey/My%20Sync%20Folder/Pastoral%20Council/PartA_Cloud_Q7_180127.png" TargetMode="External"/><Relationship Id="rId4" Type="http://schemas.openxmlformats.org/officeDocument/2006/relationships/hyperlink" Target="https://www.surveymonkey.com/analyze/kdmDdLRg_2Ffscvg09QMk3WwlgkTM_2BlLm6TqifLMuW_2Fwhkox_2FCfCrbCJ1DFxqsuGeq" TargetMode="External"/><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emf"/><Relationship Id="rId3" Type="http://schemas.openxmlformats.org/officeDocument/2006/relationships/image" Target="../media/image1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emf"/><Relationship Id="rId3" Type="http://schemas.openxmlformats.org/officeDocument/2006/relationships/image" Target="../media/image1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emf"/><Relationship Id="rId3" Type="http://schemas.openxmlformats.org/officeDocument/2006/relationships/image" Target="../media/image2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emf"/><Relationship Id="rId3" Type="http://schemas.openxmlformats.org/officeDocument/2006/relationships/image" Target="../media/image2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emf"/><Relationship Id="rId3" Type="http://schemas.openxmlformats.org/officeDocument/2006/relationships/image" Target="../media/image2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emf"/><Relationship Id="rId3" Type="http://schemas.openxmlformats.org/officeDocument/2006/relationships/image" Target="../media/image2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emf"/><Relationship Id="rId3" Type="http://schemas.openxmlformats.org/officeDocument/2006/relationships/image" Target="../media/image3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emf"/><Relationship Id="rId3" Type="http://schemas.openxmlformats.org/officeDocument/2006/relationships/image" Target="../media/image3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emf"/><Relationship Id="rId3" Type="http://schemas.openxmlformats.org/officeDocument/2006/relationships/image" Target="../media/image3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www.surveymonkey.com/analyze/IPx6wP4weAN8BPK4LzD6BxLVJH8LYe45j8Edygm4L7kNOVvkkXvsRr_2F7WBoiY7Q8"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emf"/><Relationship Id="rId3" Type="http://schemas.openxmlformats.org/officeDocument/2006/relationships/image" Target="../media/image3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emf"/><Relationship Id="rId3" Type="http://schemas.openxmlformats.org/officeDocument/2006/relationships/image" Target="../media/image4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emf"/><Relationship Id="rId3" Type="http://schemas.openxmlformats.org/officeDocument/2006/relationships/image" Target="../media/image43.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emf"/><Relationship Id="rId3" Type="http://schemas.openxmlformats.org/officeDocument/2006/relationships/image" Target="../media/image4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emf"/><Relationship Id="rId3" Type="http://schemas.openxmlformats.org/officeDocument/2006/relationships/image" Target="../media/image4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emf"/><Relationship Id="rId3" Type="http://schemas.openxmlformats.org/officeDocument/2006/relationships/image" Target="../media/image4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emf"/><Relationship Id="rId3" Type="http://schemas.openxmlformats.org/officeDocument/2006/relationships/image" Target="../media/image5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emf"/><Relationship Id="rId3" Type="http://schemas.openxmlformats.org/officeDocument/2006/relationships/image" Target="../media/image54.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file://localhost/Users/susanburkey/My%20Sync%20Folder/Pastoral%20Council/PartA_Cloud_Q24_180127.png" TargetMode="External"/><Relationship Id="rId4" Type="http://schemas.openxmlformats.org/officeDocument/2006/relationships/hyperlink" Target="https://www.surveymonkey.com/analyze/kdmDdLRg_2Ffscvg09QMk3WwlgkTM_2BlLm6TqifLMuW_2Fwhkox_2FCfCrbCJ1DFxqsuGeq" TargetMode="External"/><Relationship Id="rId1" Type="http://schemas.openxmlformats.org/officeDocument/2006/relationships/slideLayout" Target="../slideLayouts/slideLayout5.xml"/><Relationship Id="rId2"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solidFill>
              <a:srgbClr val="558ED5"/>
            </a:solidFill>
          </a:ln>
        </p:spPr>
        <p:txBody>
          <a:bodyPr/>
          <a:lstStyle/>
          <a:p>
            <a:r>
              <a:rPr lang="en-US" dirty="0" smtClean="0"/>
              <a:t>2017 Parish Survey Results</a:t>
            </a:r>
            <a:br>
              <a:rPr lang="en-US" dirty="0" smtClean="0"/>
            </a:br>
            <a:r>
              <a:rPr lang="en-US" sz="2000" dirty="0" smtClean="0"/>
              <a:t>Taken September 1, 2017</a:t>
            </a:r>
            <a:endParaRPr lang="en-US" dirty="0"/>
          </a:p>
        </p:txBody>
      </p:sp>
      <p:sp>
        <p:nvSpPr>
          <p:cNvPr id="3" name="Subtitle 2"/>
          <p:cNvSpPr>
            <a:spLocks noGrp="1"/>
          </p:cNvSpPr>
          <p:nvPr>
            <p:ph type="subTitle" idx="1"/>
          </p:nvPr>
        </p:nvSpPr>
        <p:spPr/>
        <p:txBody>
          <a:bodyPr>
            <a:normAutofit/>
          </a:bodyPr>
          <a:lstStyle/>
          <a:p>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 Isidore Parish</a:t>
            </a:r>
          </a:p>
          <a:p>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Yuba City, CA</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4" descr="SIS logo-a transparent background.png"/>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71583" y="476289"/>
            <a:ext cx="2802636" cy="1428869"/>
          </a:xfrm>
          <a:prstGeom prst="rect">
            <a:avLst/>
          </a:prstGeom>
        </p:spPr>
      </p:pic>
    </p:spTree>
    <p:extLst>
      <p:ext uri="{BB962C8B-B14F-4D97-AF65-F5344CB8AC3E}">
        <p14:creationId xmlns:p14="http://schemas.microsoft.com/office/powerpoint/2010/main" val="32448385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92100" y="165100"/>
            <a:ext cx="8470900" cy="1252538"/>
          </a:xfrm>
          <a:ln>
            <a:solidFill>
              <a:srgbClr val="558ED5"/>
            </a:solidFill>
          </a:ln>
        </p:spPr>
        <p:txBody>
          <a:bodyPr>
            <a:normAutofit fontScale="90000"/>
          </a:bodyPr>
          <a:lstStyle/>
          <a:p>
            <a:r>
              <a:rPr lang="en-US" dirty="0" smtClean="0"/>
              <a:t/>
            </a:r>
            <a:br>
              <a:rPr lang="en-US" dirty="0" smtClean="0"/>
            </a:br>
            <a:r>
              <a:rPr lang="en-US" dirty="0" smtClean="0"/>
              <a:t>Facility </a:t>
            </a:r>
            <a:r>
              <a:rPr lang="en-US" dirty="0"/>
              <a:t>improvements/</a:t>
            </a:r>
            <a:r>
              <a:rPr lang="en-US" dirty="0" err="1"/>
              <a:t>mejoras</a:t>
            </a:r>
            <a:r>
              <a:rPr lang="en-US" dirty="0"/>
              <a:t> a </a:t>
            </a:r>
            <a:r>
              <a:rPr lang="en-US" dirty="0" err="1"/>
              <a:t>las</a:t>
            </a:r>
            <a:r>
              <a:rPr lang="en-US" dirty="0"/>
              <a:t> </a:t>
            </a:r>
            <a:r>
              <a:rPr lang="en-US" dirty="0" err="1"/>
              <a:t>instalaciones</a:t>
            </a:r>
            <a:r>
              <a:rPr lang="en-US" dirty="0"/>
              <a:t/>
            </a:r>
            <a:br>
              <a:rPr lang="en-US" dirty="0"/>
            </a:br>
            <a:endParaRPr lang="en-US" dirty="0"/>
          </a:p>
        </p:txBody>
      </p:sp>
      <p:graphicFrame>
        <p:nvGraphicFramePr>
          <p:cNvPr id="8" name="Content Placeholder 7"/>
          <p:cNvGraphicFramePr>
            <a:graphicFrameLocks noGrp="1"/>
          </p:cNvGraphicFramePr>
          <p:nvPr>
            <p:ph sz="half" idx="4294967295"/>
            <p:extLst>
              <p:ext uri="{D42A27DB-BD31-4B8C-83A1-F6EECF244321}">
                <p14:modId xmlns:p14="http://schemas.microsoft.com/office/powerpoint/2010/main" val="3492328179"/>
              </p:ext>
            </p:extLst>
          </p:nvPr>
        </p:nvGraphicFramePr>
        <p:xfrm>
          <a:off x="0" y="1600200"/>
          <a:ext cx="4330701" cy="3708400"/>
        </p:xfrm>
        <a:graphic>
          <a:graphicData uri="http://schemas.openxmlformats.org/drawingml/2006/table">
            <a:tbl>
              <a:tblPr firstRow="1" bandRow="1">
                <a:tableStyleId>{9D7B26C5-4107-4FEC-AEDC-1716B250A1EF}</a:tableStyleId>
              </a:tblPr>
              <a:tblGrid>
                <a:gridCol w="1443567"/>
                <a:gridCol w="1443567"/>
                <a:gridCol w="1443567"/>
              </a:tblGrid>
              <a:tr h="370840">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dirty="0">
                          <a:effectLst/>
                          <a:hlinkClick r:id="rId2"/>
                        </a:rPr>
                        <a:t>Church</a:t>
                      </a:r>
                      <a:endParaRPr lang="en-US" sz="1200" dirty="0">
                        <a:solidFill>
                          <a:srgbClr val="333E48"/>
                        </a:solidFill>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17.59%</a:t>
                      </a:r>
                      <a:endParaRPr lang="en-US" sz="12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19</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Parking</a:t>
                      </a:r>
                      <a:endParaRPr lang="en-US" sz="1200">
                        <a:solidFill>
                          <a:srgbClr val="333E48"/>
                        </a:solidFill>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5.56%</a:t>
                      </a:r>
                      <a:endParaRPr lang="en-US" sz="12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6</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Niños</a:t>
                      </a:r>
                      <a:endParaRPr lang="en-US" sz="1200">
                        <a:solidFill>
                          <a:srgbClr val="333E48"/>
                        </a:solidFill>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4.63%</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5</a:t>
                      </a:r>
                      <a:endParaRPr lang="en-US" sz="120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Outside</a:t>
                      </a:r>
                      <a:endParaRPr lang="en-US" sz="1200">
                        <a:solidFill>
                          <a:srgbClr val="333E48"/>
                        </a:solidFill>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4.63%</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5</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Room</a:t>
                      </a:r>
                      <a:endParaRPr lang="en-US" sz="1200">
                        <a:solidFill>
                          <a:srgbClr val="333E48"/>
                        </a:solidFill>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4.63%</a:t>
                      </a:r>
                      <a:endParaRPr lang="en-US" sz="12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5</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Restrooms</a:t>
                      </a:r>
                      <a:endParaRPr lang="en-US" sz="1200">
                        <a:solidFill>
                          <a:srgbClr val="333E48"/>
                        </a:solidFill>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2.78%</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3</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Sonido</a:t>
                      </a:r>
                      <a:endParaRPr lang="en-US" sz="1200">
                        <a:solidFill>
                          <a:srgbClr val="333E48"/>
                        </a:solidFill>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2.78%</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3</a:t>
                      </a:r>
                      <a:endParaRPr lang="en-US" sz="120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Pews</a:t>
                      </a:r>
                      <a:endParaRPr lang="en-US" sz="1200">
                        <a:solidFill>
                          <a:srgbClr val="333E48"/>
                        </a:solidFill>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2.78%</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3</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Rectory Update</a:t>
                      </a:r>
                      <a:endParaRPr lang="en-US" sz="1200">
                        <a:solidFill>
                          <a:srgbClr val="333E48"/>
                        </a:solidFill>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1.85%</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2</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Sound System</a:t>
                      </a:r>
                      <a:endParaRPr lang="en-US" sz="1200">
                        <a:solidFill>
                          <a:srgbClr val="333E48"/>
                        </a:solidFill>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1.85%</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2</a:t>
                      </a:r>
                      <a:endParaRPr lang="en-US" sz="1200" dirty="0">
                        <a:effectLst/>
                        <a:latin typeface="Cambria"/>
                        <a:ea typeface="ＭＳ 明朝"/>
                        <a:cs typeface="Times New Roman"/>
                      </a:endParaRPr>
                    </a:p>
                  </a:txBody>
                  <a:tcPr marL="68580" marR="68580" marT="0" marB="0"/>
                </a:tc>
              </a:tr>
            </a:tbl>
          </a:graphicData>
        </a:graphic>
      </p:graphicFrame>
      <p:graphicFrame>
        <p:nvGraphicFramePr>
          <p:cNvPr id="9" name="Content Placeholder 8"/>
          <p:cNvGraphicFramePr>
            <a:graphicFrameLocks noGrp="1"/>
          </p:cNvGraphicFramePr>
          <p:nvPr>
            <p:ph sz="half" idx="4294967295"/>
            <p:extLst>
              <p:ext uri="{D42A27DB-BD31-4B8C-83A1-F6EECF244321}">
                <p14:modId xmlns:p14="http://schemas.microsoft.com/office/powerpoint/2010/main" val="4154552919"/>
              </p:ext>
            </p:extLst>
          </p:nvPr>
        </p:nvGraphicFramePr>
        <p:xfrm>
          <a:off x="4698999" y="1600200"/>
          <a:ext cx="4445001" cy="3708400"/>
        </p:xfrm>
        <a:graphic>
          <a:graphicData uri="http://schemas.openxmlformats.org/drawingml/2006/table">
            <a:tbl>
              <a:tblPr firstRow="1" bandRow="1">
                <a:tableStyleId>{9D7B26C5-4107-4FEC-AEDC-1716B250A1EF}</a:tableStyleId>
              </a:tblPr>
              <a:tblGrid>
                <a:gridCol w="1481667"/>
                <a:gridCol w="1481667"/>
                <a:gridCol w="1481667"/>
              </a:tblGrid>
              <a:tr h="370840">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dirty="0">
                          <a:effectLst/>
                          <a:hlinkClick r:id="rId2"/>
                        </a:rPr>
                        <a:t>Iglesia</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1.85%</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2</a:t>
                      </a:r>
                      <a:endParaRPr lang="en-US" sz="120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dirty="0">
                          <a:effectLst/>
                          <a:hlinkClick r:id="rId2"/>
                        </a:rPr>
                        <a:t>Miro</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1.85%</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2</a:t>
                      </a:r>
                      <a:endParaRPr lang="en-US" sz="120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Musica</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1.85%</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2</a:t>
                      </a:r>
                      <a:endParaRPr lang="en-US" sz="120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Playground</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1.85%</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2</a:t>
                      </a:r>
                      <a:endParaRPr lang="en-US" sz="120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Baños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1.85%</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2</a:t>
                      </a:r>
                      <a:endParaRPr lang="en-US" sz="120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Obscuro</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1.85%</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2</a:t>
                      </a:r>
                      <a:endParaRPr lang="en-US" sz="120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Statues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1.85%</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2</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Seniors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1.85%</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2</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Space</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1.85%</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2</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School</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1.85%</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2</a:t>
                      </a:r>
                      <a:endParaRPr lang="en-US" sz="12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16550723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B_Data_Q17_18012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508000"/>
            <a:ext cx="8801100" cy="10680700"/>
          </a:xfrm>
          <a:prstGeom prst="rect">
            <a:avLst/>
          </a:prstGeom>
        </p:spPr>
      </p:pic>
    </p:spTree>
    <p:extLst>
      <p:ext uri="{BB962C8B-B14F-4D97-AF65-F5344CB8AC3E}">
        <p14:creationId xmlns:p14="http://schemas.microsoft.com/office/powerpoint/2010/main" val="9648966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A_Data_Q3_18012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406400"/>
            <a:ext cx="8509000" cy="6858000"/>
          </a:xfrm>
          <a:prstGeom prst="rect">
            <a:avLst/>
          </a:prstGeom>
        </p:spPr>
      </p:pic>
    </p:spTree>
    <p:extLst>
      <p:ext uri="{BB962C8B-B14F-4D97-AF65-F5344CB8AC3E}">
        <p14:creationId xmlns:p14="http://schemas.microsoft.com/office/powerpoint/2010/main" val="6759074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ResponsePartA_Cloud_Q3_1801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1041400"/>
            <a:ext cx="8166100" cy="4356100"/>
          </a:xfrm>
          <a:prstGeom prst="rect">
            <a:avLst/>
          </a:prstGeom>
        </p:spPr>
      </p:pic>
    </p:spTree>
    <p:extLst>
      <p:ext uri="{BB962C8B-B14F-4D97-AF65-F5344CB8AC3E}">
        <p14:creationId xmlns:p14="http://schemas.microsoft.com/office/powerpoint/2010/main" val="209491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normAutofit fontScale="90000"/>
          </a:bodyPr>
          <a:lstStyle/>
          <a:p>
            <a:r>
              <a:rPr lang="en-US" dirty="0" smtClean="0"/>
              <a:t>Parish Involvement (other)/</a:t>
            </a:r>
            <a:r>
              <a:rPr lang="en-US" dirty="0" err="1" smtClean="0"/>
              <a:t>participación</a:t>
            </a:r>
            <a:r>
              <a:rPr lang="en-US" dirty="0" smtClean="0"/>
              <a:t> de la </a:t>
            </a:r>
            <a:r>
              <a:rPr lang="en-US" dirty="0" err="1" smtClean="0"/>
              <a:t>parroquia</a:t>
            </a:r>
            <a:r>
              <a:rPr lang="en-US" dirty="0" smtClean="0"/>
              <a:t> (</a:t>
            </a:r>
            <a:r>
              <a:rPr lang="en-US" dirty="0" err="1" smtClean="0"/>
              <a:t>otro</a:t>
            </a:r>
            <a:r>
              <a:rPr lang="en-US" dirty="0" smtClean="0"/>
              <a:t>)</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842685142"/>
              </p:ext>
            </p:extLst>
          </p:nvPr>
        </p:nvGraphicFramePr>
        <p:xfrm>
          <a:off x="457200" y="2019303"/>
          <a:ext cx="4038600" cy="3726177"/>
        </p:xfrm>
        <a:graphic>
          <a:graphicData uri="http://schemas.openxmlformats.org/drawingml/2006/table">
            <a:tbl>
              <a:tblPr firstRow="1" bandRow="1">
                <a:tableStyleId>{9D7B26C5-4107-4FEC-AEDC-1716B250A1EF}</a:tableStyleId>
              </a:tblPr>
              <a:tblGrid>
                <a:gridCol w="1346200"/>
                <a:gridCol w="1346200"/>
                <a:gridCol w="1346200"/>
              </a:tblGrid>
              <a:tr h="532311">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dirty="0">
                          <a:effectLst/>
                          <a:hlinkClick r:id="rId2"/>
                        </a:rPr>
                        <a:t>Adoration</a:t>
                      </a:r>
                      <a:endParaRPr lang="en-US" sz="12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5.97%</a:t>
                      </a:r>
                      <a:endParaRPr lang="en-US" sz="12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27</a:t>
                      </a:r>
                      <a:endParaRPr lang="en-US" sz="1200" dirty="0">
                        <a:effectLst/>
                        <a:latin typeface="Cambria"/>
                        <a:ea typeface="ＭＳ 明朝"/>
                        <a:cs typeface="Times New Roman"/>
                      </a:endParaRPr>
                    </a:p>
                  </a:txBody>
                  <a:tcPr marL="68580" marR="68580" marT="0" marB="0"/>
                </a:tc>
              </a:tr>
              <a:tr h="532311">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YLI</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5.53%</a:t>
                      </a:r>
                      <a:endParaRPr lang="en-US" sz="12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25</a:t>
                      </a:r>
                      <a:endParaRPr lang="en-US" sz="1200" dirty="0">
                        <a:effectLst/>
                        <a:latin typeface="Cambria"/>
                        <a:ea typeface="ＭＳ 明朝"/>
                        <a:cs typeface="Times New Roman"/>
                      </a:endParaRPr>
                    </a:p>
                  </a:txBody>
                  <a:tcPr marL="68580" marR="68580" marT="0" marB="0"/>
                </a:tc>
              </a:tr>
              <a:tr h="532311">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Grupo de Oración</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1.99%</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9</a:t>
                      </a:r>
                      <a:endParaRPr lang="en-US" sz="1200" dirty="0">
                        <a:effectLst/>
                        <a:latin typeface="Cambria"/>
                        <a:ea typeface="ＭＳ 明朝"/>
                        <a:cs typeface="Times New Roman"/>
                      </a:endParaRPr>
                    </a:p>
                  </a:txBody>
                  <a:tcPr marL="68580" marR="68580" marT="0" marB="0"/>
                </a:tc>
              </a:tr>
              <a:tr h="532311">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Minister</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1.55%</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7</a:t>
                      </a:r>
                      <a:endParaRPr lang="en-US" sz="1200" dirty="0">
                        <a:effectLst/>
                        <a:latin typeface="Cambria"/>
                        <a:ea typeface="ＭＳ 明朝"/>
                        <a:cs typeface="Times New Roman"/>
                      </a:endParaRPr>
                    </a:p>
                  </a:txBody>
                  <a:tcPr marL="68580" marR="68580" marT="0" marB="0"/>
                </a:tc>
              </a:tr>
              <a:tr h="532311">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Bible Study</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1.33%</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6</a:t>
                      </a:r>
                      <a:endParaRPr lang="en-US" sz="1200" dirty="0">
                        <a:effectLst/>
                        <a:latin typeface="Cambria"/>
                        <a:ea typeface="ＭＳ 明朝"/>
                        <a:cs typeface="Times New Roman"/>
                      </a:endParaRPr>
                    </a:p>
                  </a:txBody>
                  <a:tcPr marL="68580" marR="68580" marT="0" marB="0"/>
                </a:tc>
              </a:tr>
              <a:tr h="532311">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Eucharistic Ministry</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1.11%</a:t>
                      </a:r>
                      <a:endParaRPr lang="en-US" sz="12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5</a:t>
                      </a:r>
                      <a:endParaRPr lang="en-US" sz="1200" dirty="0">
                        <a:effectLst/>
                        <a:latin typeface="Cambria"/>
                        <a:ea typeface="ＭＳ 明朝"/>
                        <a:cs typeface="Times New Roman"/>
                      </a:endParaRPr>
                    </a:p>
                  </a:txBody>
                  <a:tcPr marL="68580" marR="68580" marT="0" marB="0"/>
                </a:tc>
              </a:tr>
              <a:tr h="532311">
                <a:tc>
                  <a:txBody>
                    <a:bodyPr/>
                    <a:lstStyle/>
                    <a:p>
                      <a:pPr marL="342900" marR="0" lvl="0" indent="-342900" algn="ctr">
                        <a:spcBef>
                          <a:spcPts val="0"/>
                        </a:spcBef>
                        <a:spcAft>
                          <a:spcPts val="0"/>
                        </a:spcAft>
                        <a:buSzPts val="1000"/>
                        <a:buFont typeface="Symbol"/>
                        <a:buChar char=""/>
                        <a:tabLst>
                          <a:tab pos="457200" algn="l"/>
                        </a:tabLst>
                      </a:pPr>
                      <a:r>
                        <a:rPr lang="en-US" sz="1000" u="none" strike="noStrike">
                          <a:effectLst/>
                          <a:hlinkClick r:id="rId2"/>
                        </a:rPr>
                        <a:t>Mary</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1.11%</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5</a:t>
                      </a:r>
                      <a:endParaRPr lang="en-US" sz="1200" dirty="0">
                        <a:effectLst/>
                        <a:latin typeface="Cambria"/>
                        <a:ea typeface="ＭＳ 明朝"/>
                        <a:cs typeface="Times New Roman"/>
                      </a:endParaRPr>
                    </a:p>
                  </a:txBody>
                  <a:tcPr marL="68580" marR="68580" marT="0" marB="0"/>
                </a:tc>
              </a:tr>
            </a:tbl>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3410887945"/>
              </p:ext>
            </p:extLst>
          </p:nvPr>
        </p:nvGraphicFramePr>
        <p:xfrm>
          <a:off x="4648200" y="2019303"/>
          <a:ext cx="4038600" cy="3726177"/>
        </p:xfrm>
        <a:graphic>
          <a:graphicData uri="http://schemas.openxmlformats.org/drawingml/2006/table">
            <a:tbl>
              <a:tblPr firstRow="1" bandRow="1">
                <a:tableStyleId>{9D7B26C5-4107-4FEC-AEDC-1716B250A1EF}</a:tableStyleId>
              </a:tblPr>
              <a:tblGrid>
                <a:gridCol w="1346200"/>
                <a:gridCol w="1346200"/>
                <a:gridCol w="1346200"/>
              </a:tblGrid>
              <a:tr h="532311">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dirty="0">
                          <a:effectLst/>
                          <a:hlinkClick r:id="rId2"/>
                        </a:rPr>
                        <a:t>Catecismo</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1.11%</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5</a:t>
                      </a:r>
                      <a:endParaRPr lang="en-US" sz="1200">
                        <a:effectLst/>
                        <a:latin typeface="Cambria"/>
                        <a:ea typeface="ＭＳ 明朝"/>
                        <a:cs typeface="Times New Roman"/>
                      </a:endParaRPr>
                    </a:p>
                  </a:txBody>
                  <a:tcPr marL="68580" marR="68580" marT="0" marB="0"/>
                </a:tc>
              </a:tr>
              <a:tr h="532311">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dirty="0">
                          <a:effectLst/>
                          <a:hlinkClick r:id="rId2"/>
                        </a:rPr>
                        <a:t>Santissimo</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1.11%</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5</a:t>
                      </a:r>
                      <a:endParaRPr lang="en-US" sz="1200">
                        <a:effectLst/>
                        <a:latin typeface="Cambria"/>
                        <a:ea typeface="ＭＳ 明朝"/>
                        <a:cs typeface="Times New Roman"/>
                      </a:endParaRPr>
                    </a:p>
                  </a:txBody>
                  <a:tcPr marL="68580" marR="68580" marT="0" marB="0"/>
                </a:tc>
              </a:tr>
              <a:tr h="532311">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CTW</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0.88%</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4</a:t>
                      </a:r>
                      <a:endParaRPr lang="en-US" sz="1200">
                        <a:effectLst/>
                        <a:latin typeface="Cambria"/>
                        <a:ea typeface="ＭＳ 明朝"/>
                        <a:cs typeface="Times New Roman"/>
                      </a:endParaRPr>
                    </a:p>
                  </a:txBody>
                  <a:tcPr marL="68580" marR="68580" marT="0" marB="0"/>
                </a:tc>
              </a:tr>
              <a:tr h="532311">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RCIA</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0.88%</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4</a:t>
                      </a:r>
                      <a:endParaRPr lang="en-US" sz="1200">
                        <a:effectLst/>
                        <a:latin typeface="Cambria"/>
                        <a:ea typeface="ＭＳ 明朝"/>
                        <a:cs typeface="Times New Roman"/>
                      </a:endParaRPr>
                    </a:p>
                  </a:txBody>
                  <a:tcPr marL="68580" marR="68580" marT="0" marB="0"/>
                </a:tc>
              </a:tr>
              <a:tr h="532311">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Altar</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0.88%</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4</a:t>
                      </a:r>
                      <a:endParaRPr lang="en-US" sz="1200" dirty="0">
                        <a:effectLst/>
                        <a:latin typeface="Cambria"/>
                        <a:ea typeface="ＭＳ 明朝"/>
                        <a:cs typeface="Times New Roman"/>
                      </a:endParaRPr>
                    </a:p>
                  </a:txBody>
                  <a:tcPr marL="68580" marR="68580" marT="0" marB="0"/>
                </a:tc>
              </a:tr>
              <a:tr h="532311">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Life</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0.88%</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4</a:t>
                      </a:r>
                      <a:endParaRPr lang="en-US" sz="1200" dirty="0">
                        <a:effectLst/>
                        <a:latin typeface="Cambria"/>
                        <a:ea typeface="ＭＳ 明朝"/>
                        <a:cs typeface="Times New Roman"/>
                      </a:endParaRPr>
                    </a:p>
                  </a:txBody>
                  <a:tcPr marL="68580" marR="68580" marT="0" marB="0"/>
                </a:tc>
              </a:tr>
              <a:tr h="532311">
                <a:tc>
                  <a:txBody>
                    <a:bodyPr/>
                    <a:lstStyle/>
                    <a:p>
                      <a:pPr marL="342900" marR="0" lvl="0" indent="-342900" algn="ctr">
                        <a:spcBef>
                          <a:spcPts val="0"/>
                        </a:spcBef>
                        <a:spcAft>
                          <a:spcPts val="0"/>
                        </a:spcAft>
                        <a:buSzPts val="1000"/>
                        <a:buFont typeface="Symbol"/>
                        <a:buChar char=""/>
                        <a:tabLst>
                          <a:tab pos="457200" algn="l"/>
                        </a:tabLst>
                      </a:pPr>
                      <a:r>
                        <a:rPr lang="en-US" sz="1200" u="none" strike="noStrike">
                          <a:effectLst/>
                          <a:hlinkClick r:id="rId2"/>
                        </a:rPr>
                        <a:t>Group</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0.88%</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4</a:t>
                      </a:r>
                      <a:endParaRPr lang="en-US" sz="12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2127708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Skills/</a:t>
            </a:r>
            <a:r>
              <a:rPr lang="en-US" dirty="0" err="1" smtClean="0"/>
              <a:t>habilidades</a:t>
            </a:r>
            <a:endParaRPr lang="en-US" dirty="0"/>
          </a:p>
        </p:txBody>
      </p:sp>
      <p:sp>
        <p:nvSpPr>
          <p:cNvPr id="3" name="Content Placeholder 2"/>
          <p:cNvSpPr>
            <a:spLocks noGrp="1"/>
          </p:cNvSpPr>
          <p:nvPr>
            <p:ph sz="half" idx="1"/>
          </p:nvPr>
        </p:nvSpPr>
        <p:spPr/>
        <p:txBody>
          <a:bodyPr>
            <a:normAutofit fontScale="550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3600" dirty="0" smtClean="0"/>
              <a:t>Do </a:t>
            </a:r>
            <a:r>
              <a:rPr lang="en-US" sz="3600" dirty="0"/>
              <a:t>you have a skill or interest that you are willing to offer the parish</a:t>
            </a:r>
            <a:r>
              <a:rPr lang="en-US" sz="3600" dirty="0" smtClean="0"/>
              <a:t>?</a:t>
            </a:r>
          </a:p>
          <a:p>
            <a:pPr marL="0" indent="0" algn="ctr">
              <a:buNone/>
            </a:pPr>
            <a:endParaRPr lang="en-US" b="1" dirty="0"/>
          </a:p>
          <a:p>
            <a:pPr marL="0" indent="0" algn="ctr">
              <a:buNone/>
            </a:pPr>
            <a:endParaRPr lang="en-US" b="1" dirty="0"/>
          </a:p>
          <a:p>
            <a:r>
              <a:rPr lang="en-US" dirty="0"/>
              <a:t>None at this time.</a:t>
            </a:r>
          </a:p>
          <a:p>
            <a:pPr marL="0" indent="0">
              <a:buNone/>
            </a:pPr>
            <a:r>
              <a:rPr lang="en-US" dirty="0"/>
              <a:t> </a:t>
            </a:r>
          </a:p>
          <a:p>
            <a:r>
              <a:rPr lang="en-US" dirty="0"/>
              <a:t>I want to praise and thank those who do volunteer. It is a huge task that does not go unnoticed.</a:t>
            </a:r>
          </a:p>
          <a:p>
            <a:endParaRPr lang="en-US" dirty="0"/>
          </a:p>
        </p:txBody>
      </p:sp>
      <p:sp>
        <p:nvSpPr>
          <p:cNvPr id="4" name="Content Placeholder 3"/>
          <p:cNvSpPr>
            <a:spLocks noGrp="1"/>
          </p:cNvSpPr>
          <p:nvPr>
            <p:ph sz="half" idx="2"/>
          </p:nvPr>
        </p:nvSpPr>
        <p:spPr/>
        <p:txBody>
          <a:bodyPr>
            <a:normAutofit fontScale="55000" lnSpcReduction="20000"/>
          </a:bodyPr>
          <a:lstStyle/>
          <a:p>
            <a:pPr marL="0" indent="0" algn="ctr">
              <a:buNone/>
            </a:pPr>
            <a:r>
              <a:rPr lang="en-US" sz="3600" dirty="0" err="1"/>
              <a:t>Tiene</a:t>
            </a:r>
            <a:r>
              <a:rPr lang="en-US" sz="3600" dirty="0"/>
              <a:t> </a:t>
            </a:r>
            <a:r>
              <a:rPr lang="en-US" sz="3600" dirty="0" err="1"/>
              <a:t>alguna</a:t>
            </a:r>
            <a:r>
              <a:rPr lang="en-US" sz="3600" dirty="0"/>
              <a:t> </a:t>
            </a:r>
            <a:r>
              <a:rPr lang="en-US" sz="3600" dirty="0" err="1"/>
              <a:t>habilidad</a:t>
            </a:r>
            <a:r>
              <a:rPr lang="en-US" sz="3600" dirty="0"/>
              <a:t> o </a:t>
            </a:r>
            <a:r>
              <a:rPr lang="en-US" sz="3600" dirty="0" err="1"/>
              <a:t>interese</a:t>
            </a:r>
            <a:r>
              <a:rPr lang="en-US" sz="3600" dirty="0"/>
              <a:t> </a:t>
            </a:r>
            <a:r>
              <a:rPr lang="en-US" sz="3600" dirty="0" err="1"/>
              <a:t>que</a:t>
            </a:r>
            <a:r>
              <a:rPr lang="en-US" sz="3600" dirty="0"/>
              <a:t> </a:t>
            </a:r>
            <a:r>
              <a:rPr lang="en-US" sz="3600" dirty="0" err="1"/>
              <a:t>este</a:t>
            </a:r>
            <a:endParaRPr lang="en-US" sz="3600" dirty="0"/>
          </a:p>
          <a:p>
            <a:pPr marL="0" indent="0" algn="ctr">
              <a:buNone/>
            </a:pPr>
            <a:r>
              <a:rPr lang="en-US" sz="3600" dirty="0" err="1"/>
              <a:t>dispuesto</a:t>
            </a:r>
            <a:r>
              <a:rPr lang="en-US" sz="3600" dirty="0"/>
              <a:t> a </a:t>
            </a:r>
            <a:r>
              <a:rPr lang="en-US" sz="3600" dirty="0" err="1"/>
              <a:t>ofrecer</a:t>
            </a:r>
            <a:r>
              <a:rPr lang="en-US" sz="3600" dirty="0"/>
              <a:t> a la </a:t>
            </a:r>
            <a:r>
              <a:rPr lang="en-US" sz="3600" dirty="0" err="1"/>
              <a:t>parroquia</a:t>
            </a:r>
            <a:r>
              <a:rPr lang="en-US" sz="3600" dirty="0"/>
              <a:t>?</a:t>
            </a:r>
          </a:p>
          <a:p>
            <a:pPr marL="0" indent="0">
              <a:buNone/>
            </a:pPr>
            <a:r>
              <a:rPr lang="en-US" dirty="0"/>
              <a:t> </a:t>
            </a:r>
          </a:p>
          <a:p>
            <a:r>
              <a:rPr lang="en-US" dirty="0"/>
              <a:t>No </a:t>
            </a:r>
            <a:r>
              <a:rPr lang="en-US" dirty="0" err="1"/>
              <a:t>tengo</a:t>
            </a:r>
            <a:r>
              <a:rPr lang="en-US" dirty="0"/>
              <a:t> </a:t>
            </a:r>
            <a:r>
              <a:rPr lang="en-US" dirty="0" err="1"/>
              <a:t>habilidad</a:t>
            </a:r>
            <a:r>
              <a:rPr lang="en-US" dirty="0"/>
              <a:t>.</a:t>
            </a:r>
          </a:p>
          <a:p>
            <a:pPr marL="0" indent="0">
              <a:buNone/>
            </a:pPr>
            <a:r>
              <a:rPr lang="en-US" dirty="0"/>
              <a:t> </a:t>
            </a:r>
          </a:p>
          <a:p>
            <a:r>
              <a:rPr lang="en-US" dirty="0"/>
              <a:t>No </a:t>
            </a:r>
            <a:r>
              <a:rPr lang="en-US" dirty="0" err="1"/>
              <a:t>cuento</a:t>
            </a:r>
            <a:r>
              <a:rPr lang="en-US" dirty="0"/>
              <a:t> con </a:t>
            </a:r>
            <a:r>
              <a:rPr lang="en-US" dirty="0" err="1"/>
              <a:t>habilidades</a:t>
            </a:r>
            <a:r>
              <a:rPr lang="en-US" dirty="0"/>
              <a:t>; </a:t>
            </a:r>
            <a:r>
              <a:rPr lang="en-US" dirty="0" err="1"/>
              <a:t>pero</a:t>
            </a:r>
            <a:r>
              <a:rPr lang="en-US" dirty="0"/>
              <a:t> </a:t>
            </a:r>
            <a:r>
              <a:rPr lang="en-US" dirty="0" err="1"/>
              <a:t>si</a:t>
            </a:r>
            <a:r>
              <a:rPr lang="en-US" dirty="0"/>
              <a:t> </a:t>
            </a:r>
            <a:r>
              <a:rPr lang="en-US" dirty="0" err="1"/>
              <a:t>algún</a:t>
            </a:r>
            <a:r>
              <a:rPr lang="en-US" dirty="0"/>
              <a:t> </a:t>
            </a:r>
            <a:r>
              <a:rPr lang="en-US" dirty="0" err="1"/>
              <a:t>día</a:t>
            </a:r>
            <a:r>
              <a:rPr lang="en-US" dirty="0"/>
              <a:t> la </a:t>
            </a:r>
            <a:r>
              <a:rPr lang="en-US" dirty="0" err="1"/>
              <a:t>parroquia</a:t>
            </a:r>
            <a:r>
              <a:rPr lang="en-US" dirty="0"/>
              <a:t> me </a:t>
            </a:r>
            <a:r>
              <a:rPr lang="en-US" dirty="0" err="1"/>
              <a:t>necesita</a:t>
            </a:r>
            <a:r>
              <a:rPr lang="en-US" dirty="0"/>
              <a:t> y </a:t>
            </a:r>
            <a:r>
              <a:rPr lang="en-US" dirty="0" err="1"/>
              <a:t>esta</a:t>
            </a:r>
            <a:r>
              <a:rPr lang="en-US" dirty="0"/>
              <a:t> a mi </a:t>
            </a:r>
            <a:r>
              <a:rPr lang="en-US" dirty="0" err="1"/>
              <a:t>alcance</a:t>
            </a:r>
            <a:r>
              <a:rPr lang="en-US" dirty="0"/>
              <a:t> con gusto lo </a:t>
            </a:r>
            <a:r>
              <a:rPr lang="en-US" dirty="0" err="1"/>
              <a:t>haría</a:t>
            </a:r>
            <a:r>
              <a:rPr lang="en-US" dirty="0"/>
              <a:t>.</a:t>
            </a:r>
          </a:p>
          <a:p>
            <a:pPr marL="0" indent="0">
              <a:buNone/>
            </a:pPr>
            <a:r>
              <a:rPr lang="en-US" dirty="0"/>
              <a:t> </a:t>
            </a:r>
          </a:p>
          <a:p>
            <a:r>
              <a:rPr lang="en-US" dirty="0"/>
              <a:t>Lo </a:t>
            </a:r>
            <a:r>
              <a:rPr lang="en-US" dirty="0" err="1"/>
              <a:t>que</a:t>
            </a:r>
            <a:r>
              <a:rPr lang="en-US" dirty="0"/>
              <a:t> </a:t>
            </a:r>
            <a:r>
              <a:rPr lang="en-US" dirty="0" err="1"/>
              <a:t>pueda</a:t>
            </a:r>
            <a:r>
              <a:rPr lang="en-US" dirty="0"/>
              <a:t> </a:t>
            </a:r>
            <a:r>
              <a:rPr lang="en-US" dirty="0" err="1"/>
              <a:t>ayudar</a:t>
            </a:r>
            <a:r>
              <a:rPr lang="en-US" dirty="0"/>
              <a:t> a </a:t>
            </a:r>
            <a:r>
              <a:rPr lang="en-US" dirty="0" err="1"/>
              <a:t>sus</a:t>
            </a:r>
            <a:r>
              <a:rPr lang="en-US" dirty="0"/>
              <a:t> </a:t>
            </a:r>
            <a:r>
              <a:rPr lang="en-US" dirty="0" err="1"/>
              <a:t>ordenes</a:t>
            </a:r>
            <a:r>
              <a:rPr lang="en-US" dirty="0"/>
              <a:t>. Me </a:t>
            </a:r>
            <a:r>
              <a:rPr lang="en-US" dirty="0" err="1"/>
              <a:t>gusta</a:t>
            </a:r>
            <a:r>
              <a:rPr lang="en-US" dirty="0"/>
              <a:t> mucho </a:t>
            </a:r>
            <a:r>
              <a:rPr lang="en-US" dirty="0" err="1"/>
              <a:t>archivar</a:t>
            </a:r>
            <a:r>
              <a:rPr lang="en-US" dirty="0"/>
              <a:t> </a:t>
            </a:r>
            <a:r>
              <a:rPr lang="en-US" dirty="0" err="1"/>
              <a:t>papeles</a:t>
            </a:r>
            <a:r>
              <a:rPr lang="en-US" dirty="0"/>
              <a:t>. Me </a:t>
            </a:r>
            <a:r>
              <a:rPr lang="en-US" dirty="0" err="1"/>
              <a:t>han</a:t>
            </a:r>
            <a:r>
              <a:rPr lang="en-US" dirty="0"/>
              <a:t> </a:t>
            </a:r>
            <a:r>
              <a:rPr lang="en-US" dirty="0" err="1"/>
              <a:t>dicho</a:t>
            </a:r>
            <a:r>
              <a:rPr lang="en-US" dirty="0"/>
              <a:t> </a:t>
            </a:r>
            <a:r>
              <a:rPr lang="en-US" dirty="0" err="1"/>
              <a:t>que</a:t>
            </a:r>
            <a:r>
              <a:rPr lang="en-US" dirty="0"/>
              <a:t> </a:t>
            </a:r>
            <a:r>
              <a:rPr lang="en-US" dirty="0" err="1"/>
              <a:t>tengo</a:t>
            </a:r>
            <a:r>
              <a:rPr lang="en-US" dirty="0"/>
              <a:t> </a:t>
            </a:r>
            <a:r>
              <a:rPr lang="en-US" dirty="0" err="1"/>
              <a:t>mucha</a:t>
            </a:r>
            <a:r>
              <a:rPr lang="en-US" dirty="0"/>
              <a:t> </a:t>
            </a:r>
            <a:r>
              <a:rPr lang="en-US" dirty="0" err="1"/>
              <a:t>paciencia</a:t>
            </a:r>
            <a:r>
              <a:rPr lang="en-US" dirty="0"/>
              <a:t> en </a:t>
            </a:r>
            <a:r>
              <a:rPr lang="en-US" dirty="0" err="1"/>
              <a:t>cosas</a:t>
            </a:r>
            <a:r>
              <a:rPr lang="en-US" dirty="0"/>
              <a:t> de </a:t>
            </a:r>
            <a:r>
              <a:rPr lang="en-US" dirty="0" err="1"/>
              <a:t>oficina</a:t>
            </a:r>
            <a:r>
              <a:rPr lang="en-US" dirty="0"/>
              <a:t> </a:t>
            </a:r>
            <a:r>
              <a:rPr lang="en-US" dirty="0" err="1"/>
              <a:t>esa</a:t>
            </a:r>
            <a:r>
              <a:rPr lang="en-US" dirty="0"/>
              <a:t> </a:t>
            </a:r>
            <a:r>
              <a:rPr lang="en-US" dirty="0" err="1"/>
              <a:t>es</a:t>
            </a:r>
            <a:r>
              <a:rPr lang="en-US" dirty="0"/>
              <a:t> mi </a:t>
            </a:r>
            <a:r>
              <a:rPr lang="en-US" dirty="0" err="1"/>
              <a:t>habilidad</a:t>
            </a:r>
            <a:r>
              <a:rPr lang="en-US" dirty="0"/>
              <a:t>.</a:t>
            </a:r>
          </a:p>
          <a:p>
            <a:pPr marL="0" indent="0">
              <a:buNone/>
            </a:pPr>
            <a:r>
              <a:rPr lang="en-US" dirty="0"/>
              <a:t> </a:t>
            </a:r>
          </a:p>
          <a:p>
            <a:r>
              <a:rPr lang="en-US" dirty="0" err="1"/>
              <a:t>Prepararme</a:t>
            </a:r>
            <a:r>
              <a:rPr lang="en-US" dirty="0"/>
              <a:t> </a:t>
            </a:r>
            <a:r>
              <a:rPr lang="en-US" dirty="0" err="1"/>
              <a:t>para</a:t>
            </a:r>
            <a:r>
              <a:rPr lang="en-US" dirty="0"/>
              <a:t> </a:t>
            </a:r>
            <a:r>
              <a:rPr lang="en-US" dirty="0" err="1"/>
              <a:t>clases</a:t>
            </a:r>
            <a:r>
              <a:rPr lang="en-US" dirty="0"/>
              <a:t> </a:t>
            </a:r>
            <a:r>
              <a:rPr lang="en-US" dirty="0" err="1"/>
              <a:t>bíblicas</a:t>
            </a:r>
            <a:r>
              <a:rPr lang="en-US" dirty="0"/>
              <a:t>.</a:t>
            </a:r>
          </a:p>
          <a:p>
            <a:pPr marL="0" indent="0">
              <a:buNone/>
            </a:pPr>
            <a:r>
              <a:rPr lang="en-US" dirty="0"/>
              <a:t> </a:t>
            </a:r>
          </a:p>
          <a:p>
            <a:r>
              <a:rPr lang="en-US" dirty="0" err="1"/>
              <a:t>por</a:t>
            </a:r>
            <a:r>
              <a:rPr lang="en-US" dirty="0"/>
              <a:t> el </a:t>
            </a:r>
            <a:r>
              <a:rPr lang="en-US" dirty="0" err="1"/>
              <a:t>momento</a:t>
            </a:r>
            <a:r>
              <a:rPr lang="en-US" dirty="0"/>
              <a:t>, no</a:t>
            </a:r>
          </a:p>
          <a:p>
            <a:endParaRPr lang="en-US" dirty="0"/>
          </a:p>
        </p:txBody>
      </p:sp>
    </p:spTree>
    <p:extLst>
      <p:ext uri="{BB962C8B-B14F-4D97-AF65-F5344CB8AC3E}">
        <p14:creationId xmlns:p14="http://schemas.microsoft.com/office/powerpoint/2010/main" val="22610798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Needs/</a:t>
            </a:r>
            <a:r>
              <a:rPr lang="en-US" dirty="0" err="1" smtClean="0"/>
              <a:t>necesidades</a:t>
            </a:r>
            <a:endParaRPr lang="en-US" dirty="0"/>
          </a:p>
        </p:txBody>
      </p:sp>
      <p:sp>
        <p:nvSpPr>
          <p:cNvPr id="3" name="Content Placeholder 2"/>
          <p:cNvSpPr>
            <a:spLocks noGrp="1"/>
          </p:cNvSpPr>
          <p:nvPr>
            <p:ph sz="half" idx="1"/>
          </p:nvPr>
        </p:nvSpPr>
        <p:spPr/>
        <p:txBody>
          <a:bodyPr>
            <a:normAutofit fontScale="55000" lnSpcReduction="20000"/>
          </a:bodyPr>
          <a:lstStyle/>
          <a:p>
            <a:pPr marL="0" indent="0" algn="ctr">
              <a:buNone/>
            </a:pPr>
            <a:r>
              <a:rPr lang="en-US" dirty="0"/>
              <a:t>Do you have needs that the parish may be able to respond to</a:t>
            </a:r>
            <a:r>
              <a:rPr lang="en-US" dirty="0" smtClean="0"/>
              <a:t>?</a:t>
            </a:r>
          </a:p>
          <a:p>
            <a:pPr marL="0" indent="0" algn="ctr">
              <a:buNone/>
            </a:pPr>
            <a:endParaRPr lang="en-US" dirty="0"/>
          </a:p>
          <a:p>
            <a:pPr marL="0" indent="0">
              <a:buNone/>
            </a:pPr>
            <a:r>
              <a:rPr lang="en-US" dirty="0"/>
              <a:t> </a:t>
            </a:r>
          </a:p>
          <a:p>
            <a:r>
              <a:rPr lang="en-US" dirty="0"/>
              <a:t>Need people to direct traffic</a:t>
            </a:r>
          </a:p>
          <a:p>
            <a:pPr marL="0" indent="0">
              <a:buNone/>
            </a:pPr>
            <a:r>
              <a:rPr lang="en-US" dirty="0"/>
              <a:t> </a:t>
            </a:r>
          </a:p>
          <a:p>
            <a:r>
              <a:rPr lang="en-US" dirty="0"/>
              <a:t>Missing parish history pages on website</a:t>
            </a:r>
          </a:p>
          <a:p>
            <a:pPr marL="0" indent="0">
              <a:buNone/>
            </a:pPr>
            <a:r>
              <a:rPr lang="en-US" dirty="0"/>
              <a:t> </a:t>
            </a:r>
          </a:p>
          <a:p>
            <a:r>
              <a:rPr lang="en-US" dirty="0"/>
              <a:t>I do not like "performance" singing at Mass</a:t>
            </a:r>
          </a:p>
          <a:p>
            <a:pPr marL="0" indent="0">
              <a:buNone/>
            </a:pPr>
            <a:r>
              <a:rPr lang="en-US" dirty="0"/>
              <a:t> </a:t>
            </a:r>
          </a:p>
          <a:p>
            <a:r>
              <a:rPr lang="en-US" dirty="0"/>
              <a:t>Have an early Mass before 8:30am on Ash Wednesday.</a:t>
            </a:r>
          </a:p>
          <a:p>
            <a:pPr marL="0" indent="0">
              <a:buNone/>
            </a:pPr>
            <a:r>
              <a:rPr lang="en-US" dirty="0"/>
              <a:t> </a:t>
            </a:r>
          </a:p>
          <a:p>
            <a:r>
              <a:rPr lang="en-US" dirty="0"/>
              <a:t>The history of the church was not replaced on the new website. Why?</a:t>
            </a:r>
          </a:p>
          <a:p>
            <a:pPr marL="0" indent="0">
              <a:buNone/>
            </a:pPr>
            <a:r>
              <a:rPr lang="en-US" dirty="0"/>
              <a:t> </a:t>
            </a:r>
          </a:p>
          <a:p>
            <a:r>
              <a:rPr lang="en-US" dirty="0"/>
              <a:t>One incense free mass</a:t>
            </a:r>
          </a:p>
          <a:p>
            <a:endParaRPr lang="en-US" dirty="0"/>
          </a:p>
        </p:txBody>
      </p:sp>
      <p:sp>
        <p:nvSpPr>
          <p:cNvPr id="4" name="Content Placeholder 3"/>
          <p:cNvSpPr>
            <a:spLocks noGrp="1"/>
          </p:cNvSpPr>
          <p:nvPr>
            <p:ph sz="half" idx="2"/>
          </p:nvPr>
        </p:nvSpPr>
        <p:spPr/>
        <p:txBody>
          <a:bodyPr>
            <a:normAutofit fontScale="55000" lnSpcReduction="20000"/>
          </a:bodyPr>
          <a:lstStyle/>
          <a:p>
            <a:pPr marL="0" indent="0" algn="ctr">
              <a:buNone/>
            </a:pPr>
            <a:r>
              <a:rPr lang="en-US" dirty="0" err="1"/>
              <a:t>Tiene</a:t>
            </a:r>
            <a:r>
              <a:rPr lang="en-US" dirty="0"/>
              <a:t> </a:t>
            </a:r>
            <a:r>
              <a:rPr lang="en-US" dirty="0" err="1"/>
              <a:t>necesidades</a:t>
            </a:r>
            <a:r>
              <a:rPr lang="en-US" dirty="0"/>
              <a:t> </a:t>
            </a:r>
            <a:r>
              <a:rPr lang="en-US" dirty="0" err="1"/>
              <a:t>que</a:t>
            </a:r>
            <a:r>
              <a:rPr lang="en-US" dirty="0"/>
              <a:t> la </a:t>
            </a:r>
            <a:r>
              <a:rPr lang="en-US" dirty="0" err="1"/>
              <a:t>parroquia</a:t>
            </a:r>
            <a:r>
              <a:rPr lang="en-US" dirty="0"/>
              <a:t> </a:t>
            </a:r>
            <a:r>
              <a:rPr lang="en-US" dirty="0" err="1"/>
              <a:t>pueda</a:t>
            </a:r>
            <a:r>
              <a:rPr lang="en-US" dirty="0"/>
              <a:t> responder</a:t>
            </a:r>
            <a:r>
              <a:rPr lang="en-US" dirty="0" smtClean="0"/>
              <a:t>?</a:t>
            </a:r>
          </a:p>
          <a:p>
            <a:pPr marL="0" indent="0" algn="ctr">
              <a:buNone/>
            </a:pPr>
            <a:endParaRPr lang="en-US" dirty="0"/>
          </a:p>
          <a:p>
            <a:pPr marL="0" indent="0" algn="ctr">
              <a:buNone/>
            </a:pPr>
            <a:endParaRPr lang="en-US" dirty="0"/>
          </a:p>
          <a:p>
            <a:r>
              <a:rPr lang="en-US" dirty="0" err="1"/>
              <a:t>Faltan</a:t>
            </a:r>
            <a:r>
              <a:rPr lang="en-US" dirty="0"/>
              <a:t> </a:t>
            </a:r>
            <a:r>
              <a:rPr lang="en-US" dirty="0" err="1"/>
              <a:t>vendedores</a:t>
            </a:r>
            <a:r>
              <a:rPr lang="en-US" dirty="0"/>
              <a:t> de </a:t>
            </a:r>
            <a:r>
              <a:rPr lang="en-US" dirty="0" err="1"/>
              <a:t>papitas</a:t>
            </a:r>
            <a:endParaRPr lang="en-US" dirty="0"/>
          </a:p>
          <a:p>
            <a:pPr marL="0" indent="0">
              <a:buNone/>
            </a:pPr>
            <a:r>
              <a:rPr lang="en-US" dirty="0"/>
              <a:t> </a:t>
            </a:r>
          </a:p>
          <a:p>
            <a:r>
              <a:rPr lang="en-US" dirty="0" err="1"/>
              <a:t>Necesitamos</a:t>
            </a:r>
            <a:r>
              <a:rPr lang="en-US" dirty="0"/>
              <a:t> </a:t>
            </a:r>
            <a:r>
              <a:rPr lang="en-US" dirty="0" err="1"/>
              <a:t>educar</a:t>
            </a:r>
            <a:r>
              <a:rPr lang="en-US" dirty="0"/>
              <a:t> a los padres de </a:t>
            </a:r>
            <a:r>
              <a:rPr lang="en-US" dirty="0" err="1"/>
              <a:t>familia</a:t>
            </a:r>
            <a:r>
              <a:rPr lang="en-US" dirty="0"/>
              <a:t> a </a:t>
            </a:r>
            <a:r>
              <a:rPr lang="en-US" dirty="0" err="1"/>
              <a:t>que</a:t>
            </a:r>
            <a:r>
              <a:rPr lang="en-US" dirty="0"/>
              <a:t> </a:t>
            </a:r>
            <a:r>
              <a:rPr lang="en-US" dirty="0" err="1"/>
              <a:t>eduquen</a:t>
            </a:r>
            <a:r>
              <a:rPr lang="en-US" dirty="0"/>
              <a:t> a </a:t>
            </a:r>
            <a:r>
              <a:rPr lang="en-US" dirty="0" err="1"/>
              <a:t>sus</a:t>
            </a:r>
            <a:r>
              <a:rPr lang="en-US" dirty="0"/>
              <a:t> </a:t>
            </a:r>
            <a:r>
              <a:rPr lang="en-US" dirty="0" err="1"/>
              <a:t>pequeños</a:t>
            </a:r>
            <a:r>
              <a:rPr lang="en-US" dirty="0"/>
              <a:t> </a:t>
            </a:r>
            <a:r>
              <a:rPr lang="en-US" dirty="0" err="1"/>
              <a:t>hijos</a:t>
            </a:r>
            <a:r>
              <a:rPr lang="en-US" dirty="0"/>
              <a:t> a </a:t>
            </a:r>
            <a:r>
              <a:rPr lang="en-US" dirty="0" err="1"/>
              <a:t>estar</a:t>
            </a:r>
            <a:r>
              <a:rPr lang="en-US" dirty="0"/>
              <a:t> </a:t>
            </a:r>
            <a:r>
              <a:rPr lang="en-US" dirty="0" err="1"/>
              <a:t>callados</a:t>
            </a:r>
            <a:r>
              <a:rPr lang="en-US" dirty="0"/>
              <a:t> y </a:t>
            </a:r>
            <a:r>
              <a:rPr lang="en-US" dirty="0" err="1"/>
              <a:t>respetar</a:t>
            </a:r>
            <a:r>
              <a:rPr lang="en-US" dirty="0"/>
              <a:t> el </a:t>
            </a:r>
            <a:r>
              <a:rPr lang="en-US" dirty="0" err="1"/>
              <a:t>templo</a:t>
            </a:r>
            <a:r>
              <a:rPr lang="en-US" dirty="0"/>
              <a:t>. Este </a:t>
            </a:r>
            <a:r>
              <a:rPr lang="en-US" dirty="0" err="1"/>
              <a:t>problema</a:t>
            </a:r>
            <a:r>
              <a:rPr lang="en-US" dirty="0"/>
              <a:t> </a:t>
            </a:r>
            <a:r>
              <a:rPr lang="en-US" dirty="0" err="1"/>
              <a:t>es</a:t>
            </a:r>
            <a:r>
              <a:rPr lang="en-US" dirty="0"/>
              <a:t> mas </a:t>
            </a:r>
            <a:r>
              <a:rPr lang="en-US" dirty="0" err="1"/>
              <a:t>evidente</a:t>
            </a:r>
            <a:r>
              <a:rPr lang="en-US" dirty="0"/>
              <a:t> en </a:t>
            </a:r>
            <a:r>
              <a:rPr lang="en-US" dirty="0" err="1"/>
              <a:t>las</a:t>
            </a:r>
            <a:r>
              <a:rPr lang="en-US" dirty="0"/>
              <a:t> </a:t>
            </a:r>
            <a:r>
              <a:rPr lang="en-US" dirty="0" err="1"/>
              <a:t>misas</a:t>
            </a:r>
            <a:r>
              <a:rPr lang="en-US" dirty="0"/>
              <a:t> en </a:t>
            </a:r>
            <a:r>
              <a:rPr lang="en-US" dirty="0" err="1"/>
              <a:t>español</a:t>
            </a:r>
            <a:r>
              <a:rPr lang="en-US" dirty="0"/>
              <a:t>.</a:t>
            </a:r>
          </a:p>
          <a:p>
            <a:pPr marL="0" indent="0">
              <a:buNone/>
            </a:pPr>
            <a:r>
              <a:rPr lang="en-US" dirty="0"/>
              <a:t> </a:t>
            </a:r>
          </a:p>
          <a:p>
            <a:r>
              <a:rPr lang="en-US" dirty="0"/>
              <a:t>NO</a:t>
            </a:r>
          </a:p>
          <a:p>
            <a:pPr marL="0" indent="0">
              <a:buNone/>
            </a:pPr>
            <a:r>
              <a:rPr lang="en-US" dirty="0"/>
              <a:t> </a:t>
            </a:r>
          </a:p>
          <a:p>
            <a:r>
              <a:rPr lang="en-US" dirty="0"/>
              <a:t>No </a:t>
            </a:r>
            <a:r>
              <a:rPr lang="en-US" dirty="0" err="1"/>
              <a:t>por</a:t>
            </a:r>
            <a:r>
              <a:rPr lang="en-US" dirty="0"/>
              <a:t> </a:t>
            </a:r>
            <a:r>
              <a:rPr lang="en-US" dirty="0" err="1"/>
              <a:t>ahora</a:t>
            </a:r>
            <a:r>
              <a:rPr lang="en-US" dirty="0"/>
              <a:t>, gracias.</a:t>
            </a:r>
          </a:p>
          <a:p>
            <a:endParaRPr lang="en-US" dirty="0"/>
          </a:p>
        </p:txBody>
      </p:sp>
    </p:spTree>
    <p:extLst>
      <p:ext uri="{BB962C8B-B14F-4D97-AF65-F5344CB8AC3E}">
        <p14:creationId xmlns:p14="http://schemas.microsoft.com/office/powerpoint/2010/main" val="16843398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10" name="Content Placeholder 9" descr="PartA_Data_Q4_180127.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470" t="-2654" b="9334"/>
          <a:stretch/>
        </p:blipFill>
        <p:spPr>
          <a:xfrm>
            <a:off x="3575050" y="273050"/>
            <a:ext cx="5111750" cy="6475413"/>
          </a:xfrm>
        </p:spPr>
      </p:pic>
      <p:sp>
        <p:nvSpPr>
          <p:cNvPr id="5" name="Text Placeholder 4"/>
          <p:cNvSpPr>
            <a:spLocks noGrp="1"/>
          </p:cNvSpPr>
          <p:nvPr>
            <p:ph type="body" sz="half" idx="2"/>
          </p:nvPr>
        </p:nvSpPr>
        <p:spPr>
          <a:xfrm>
            <a:off x="457200" y="1435101"/>
            <a:ext cx="3008313" cy="3721100"/>
          </a:xfrm>
          <a:ln>
            <a:solidFill>
              <a:srgbClr val="558ED5"/>
            </a:solidFill>
          </a:ln>
        </p:spPr>
        <p:txBody>
          <a:bodyPr>
            <a:normAutofit/>
          </a:bodyPr>
          <a:lstStyle/>
          <a:p>
            <a:r>
              <a:rPr lang="en-US" sz="2800" dirty="0" smtClean="0"/>
              <a:t>This is an actual snapshot of Mass attendance on September 1, 2017, based on those who submitted surveys at Mass.</a:t>
            </a:r>
            <a:endParaRPr lang="en-US" sz="2800" dirty="0"/>
          </a:p>
        </p:txBody>
      </p:sp>
    </p:spTree>
    <p:extLst>
      <p:ext uri="{BB962C8B-B14F-4D97-AF65-F5344CB8AC3E}">
        <p14:creationId xmlns:p14="http://schemas.microsoft.com/office/powerpoint/2010/main" val="2529072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8" name="Content Placeholder 7" descr="FreeResponsePartA_Data_Q4_180127.pdf"/>
          <p:cNvPicPr>
            <a:picLocks noGrp="1" noChangeAspect="1"/>
          </p:cNvPicPr>
          <p:nvPr>
            <p:ph idx="1"/>
          </p:nvPr>
        </p:nvPicPr>
        <p:blipFill rotWithShape="1">
          <a:blip r:embed="rId2">
            <a:extLst>
              <a:ext uri="{28A0092B-C50C-407E-A947-70E740481C1C}">
                <a14:useLocalDpi xmlns:a14="http://schemas.microsoft.com/office/drawing/2010/main" val="0"/>
              </a:ext>
            </a:extLst>
          </a:blip>
          <a:srcRect t="-4537" r="-2028" b="11618"/>
          <a:stretch/>
        </p:blipFill>
        <p:spPr/>
      </p:pic>
      <p:sp>
        <p:nvSpPr>
          <p:cNvPr id="7" name="Text Placeholder 6"/>
          <p:cNvSpPr>
            <a:spLocks noGrp="1"/>
          </p:cNvSpPr>
          <p:nvPr>
            <p:ph type="body" sz="half" idx="2"/>
          </p:nvPr>
        </p:nvSpPr>
        <p:spPr>
          <a:xfrm>
            <a:off x="457200" y="1435101"/>
            <a:ext cx="3008313" cy="3327400"/>
          </a:xfrm>
          <a:ln>
            <a:solidFill>
              <a:srgbClr val="558ED5"/>
            </a:solidFill>
          </a:ln>
        </p:spPr>
        <p:txBody>
          <a:bodyPr>
            <a:normAutofit/>
          </a:bodyPr>
          <a:lstStyle/>
          <a:p>
            <a:r>
              <a:rPr lang="en-US" sz="3200" dirty="0" smtClean="0"/>
              <a:t>Multiple responses to the same question/</a:t>
            </a:r>
            <a:r>
              <a:rPr lang="en-US" sz="3200" dirty="0" err="1" smtClean="0"/>
              <a:t>respuestas</a:t>
            </a:r>
            <a:r>
              <a:rPr lang="en-US" sz="3200" dirty="0" smtClean="0"/>
              <a:t> </a:t>
            </a:r>
            <a:r>
              <a:rPr lang="en-US" sz="3200" dirty="0" err="1" smtClean="0"/>
              <a:t>múltiples</a:t>
            </a:r>
            <a:r>
              <a:rPr lang="en-US" sz="3200" dirty="0" smtClean="0"/>
              <a:t> a la </a:t>
            </a:r>
            <a:r>
              <a:rPr lang="en-US" sz="3200" dirty="0" err="1" smtClean="0"/>
              <a:t>misma</a:t>
            </a:r>
            <a:r>
              <a:rPr lang="en-US" sz="3200" dirty="0" smtClean="0"/>
              <a:t> </a:t>
            </a:r>
            <a:r>
              <a:rPr lang="en-US" sz="3200" dirty="0" err="1" smtClean="0"/>
              <a:t>pregunta</a:t>
            </a:r>
            <a:endParaRPr lang="en-US" sz="3200" dirty="0"/>
          </a:p>
        </p:txBody>
      </p:sp>
    </p:spTree>
    <p:extLst>
      <p:ext uri="{BB962C8B-B14F-4D97-AF65-F5344CB8AC3E}">
        <p14:creationId xmlns:p14="http://schemas.microsoft.com/office/powerpoint/2010/main" val="1212361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rtB_Data_Q2_18012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355600"/>
            <a:ext cx="7975600" cy="9271000"/>
          </a:xfrm>
          <a:prstGeom prst="rect">
            <a:avLst/>
          </a:prstGeom>
        </p:spPr>
      </p:pic>
    </p:spTree>
    <p:extLst>
      <p:ext uri="{BB962C8B-B14F-4D97-AF65-F5344CB8AC3E}">
        <p14:creationId xmlns:p14="http://schemas.microsoft.com/office/powerpoint/2010/main" val="93705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PartA_Data_Q1_180127.pdf"/>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7898" r="-5929" b="8849"/>
          <a:stretch/>
        </p:blipFill>
        <p:spPr>
          <a:xfrm>
            <a:off x="-122238" y="544513"/>
            <a:ext cx="9266238" cy="5581650"/>
          </a:xfrm>
        </p:spPr>
      </p:pic>
      <p:sp>
        <p:nvSpPr>
          <p:cNvPr id="6" name="TextBox 5"/>
          <p:cNvSpPr txBox="1"/>
          <p:nvPr/>
        </p:nvSpPr>
        <p:spPr>
          <a:xfrm>
            <a:off x="3685382" y="5046399"/>
            <a:ext cx="184666" cy="369332"/>
          </a:xfrm>
          <a:prstGeom prst="rect">
            <a:avLst/>
          </a:prstGeom>
          <a:noFill/>
        </p:spPr>
        <p:txBody>
          <a:bodyPr wrap="none" rtlCol="0">
            <a:spAutoFit/>
          </a:bodyPr>
          <a:lstStyle/>
          <a:p>
            <a:endParaRPr lang="en-US" dirty="0"/>
          </a:p>
        </p:txBody>
      </p:sp>
      <p:sp>
        <p:nvSpPr>
          <p:cNvPr id="7" name="Rectangle 6"/>
          <p:cNvSpPr/>
          <p:nvPr/>
        </p:nvSpPr>
        <p:spPr>
          <a:xfrm>
            <a:off x="2286000" y="-2018643"/>
            <a:ext cx="4572000" cy="369332"/>
          </a:xfrm>
          <a:prstGeom prst="rect">
            <a:avLst/>
          </a:prstGeom>
        </p:spPr>
        <p:txBody>
          <a:bodyPr>
            <a:spAutoFit/>
          </a:bodyPr>
          <a:lstStyle/>
          <a:p>
            <a:r>
              <a:rPr lang="en-US" dirty="0" smtClean="0"/>
              <a:t>7</a:t>
            </a:r>
            <a:endParaRPr lang="en-US" dirty="0"/>
          </a:p>
        </p:txBody>
      </p:sp>
    </p:spTree>
    <p:extLst>
      <p:ext uri="{BB962C8B-B14F-4D97-AF65-F5344CB8AC3E}">
        <p14:creationId xmlns:p14="http://schemas.microsoft.com/office/powerpoint/2010/main" val="9615137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PartA_Data_Q5_180127.pdf"/>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9828" t="-1860" r="-1898" b="28408"/>
          <a:stretch/>
        </p:blipFill>
        <p:spPr>
          <a:xfrm>
            <a:off x="0" y="609600"/>
            <a:ext cx="8229600" cy="5516563"/>
          </a:xfrm>
        </p:spPr>
      </p:pic>
    </p:spTree>
    <p:extLst>
      <p:ext uri="{BB962C8B-B14F-4D97-AF65-F5344CB8AC3E}">
        <p14:creationId xmlns:p14="http://schemas.microsoft.com/office/powerpoint/2010/main" val="36858684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Family/</a:t>
            </a:r>
            <a:r>
              <a:rPr lang="en-US" dirty="0" err="1" smtClean="0"/>
              <a:t>familia</a:t>
            </a:r>
            <a:endParaRPr lang="en-US" dirty="0"/>
          </a:p>
        </p:txBody>
      </p:sp>
      <p:pic>
        <p:nvPicPr>
          <p:cNvPr id="6" name="Content Placeholder 5" descr="PartA_Data_Q8_180127.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837" r="3635" b="26837"/>
          <a:stretch/>
        </p:blipFill>
        <p:spPr/>
      </p:pic>
      <p:pic>
        <p:nvPicPr>
          <p:cNvPr id="5" name="Content Placeholder 4" descr="PartB_Data_Q3_180127.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842" b="26693"/>
          <a:stretch/>
        </p:blipFill>
        <p:spPr>
          <a:xfrm>
            <a:off x="4648200" y="1600200"/>
            <a:ext cx="4203700" cy="4640263"/>
          </a:xfrm>
        </p:spPr>
      </p:pic>
    </p:spTree>
    <p:extLst>
      <p:ext uri="{BB962C8B-B14F-4D97-AF65-F5344CB8AC3E}">
        <p14:creationId xmlns:p14="http://schemas.microsoft.com/office/powerpoint/2010/main" val="36427218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ln>
            <a:solidFill>
              <a:srgbClr val="558ED5"/>
            </a:solidFill>
          </a:ln>
        </p:spPr>
        <p:txBody>
          <a:bodyPr/>
          <a:lstStyle/>
          <a:p>
            <a:r>
              <a:rPr lang="en-US" dirty="0" smtClean="0"/>
              <a:t>Ethnicity/</a:t>
            </a:r>
            <a:r>
              <a:rPr lang="en-US" dirty="0" err="1" smtClean="0"/>
              <a:t>ethnicidad</a:t>
            </a:r>
            <a:endParaRPr lang="en-US" dirty="0"/>
          </a:p>
        </p:txBody>
      </p:sp>
      <p:sp>
        <p:nvSpPr>
          <p:cNvPr id="9" name="Text Placeholder 8"/>
          <p:cNvSpPr>
            <a:spLocks noGrp="1"/>
          </p:cNvSpPr>
          <p:nvPr>
            <p:ph type="body" idx="1"/>
          </p:nvPr>
        </p:nvSpPr>
        <p:spPr/>
        <p:txBody>
          <a:bodyPr/>
          <a:lstStyle/>
          <a:p>
            <a:pPr algn="ctr"/>
            <a:r>
              <a:rPr lang="en-US" dirty="0" smtClean="0"/>
              <a:t>Text View</a:t>
            </a:r>
            <a:endParaRPr lang="en-US" dirty="0"/>
          </a:p>
        </p:txBody>
      </p:sp>
      <p:pic>
        <p:nvPicPr>
          <p:cNvPr id="13" name="Content Placeholder 3" descr="2017PartA-Q6.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536" t="-6129" r="-4541" b="-27547"/>
          <a:stretch/>
        </p:blipFill>
        <p:spPr>
          <a:xfrm>
            <a:off x="457200" y="2451099"/>
            <a:ext cx="4040188" cy="3675063"/>
          </a:xfrm>
        </p:spPr>
      </p:pic>
      <p:sp>
        <p:nvSpPr>
          <p:cNvPr id="11" name="Text Placeholder 10"/>
          <p:cNvSpPr>
            <a:spLocks noGrp="1"/>
          </p:cNvSpPr>
          <p:nvPr>
            <p:ph type="body" sz="quarter" idx="3"/>
          </p:nvPr>
        </p:nvSpPr>
        <p:spPr/>
        <p:txBody>
          <a:bodyPr>
            <a:normAutofit fontScale="92500"/>
          </a:bodyPr>
          <a:lstStyle/>
          <a:p>
            <a:r>
              <a:rPr lang="en-US" dirty="0" smtClean="0"/>
              <a:t>Percentages based on Responses</a:t>
            </a:r>
            <a:endParaRPr lang="en-US" dirty="0"/>
          </a:p>
        </p:txBody>
      </p:sp>
      <p:graphicFrame>
        <p:nvGraphicFramePr>
          <p:cNvPr id="14" name="Content Placeholder 13"/>
          <p:cNvGraphicFramePr>
            <a:graphicFrameLocks noGrp="1"/>
          </p:cNvGraphicFramePr>
          <p:nvPr>
            <p:ph sz="quarter" idx="4"/>
            <p:extLst>
              <p:ext uri="{D42A27DB-BD31-4B8C-83A1-F6EECF244321}">
                <p14:modId xmlns:p14="http://schemas.microsoft.com/office/powerpoint/2010/main" val="1796560296"/>
              </p:ext>
            </p:extLst>
          </p:nvPr>
        </p:nvGraphicFramePr>
        <p:xfrm>
          <a:off x="5000780" y="2619592"/>
          <a:ext cx="3787440" cy="3506568"/>
        </p:xfrm>
        <a:graphic>
          <a:graphicData uri="http://schemas.openxmlformats.org/drawingml/2006/table">
            <a:tbl>
              <a:tblPr firstRow="1" bandRow="1">
                <a:tableStyleId>{2D5ABB26-0587-4C30-8999-92F81FD0307C}</a:tableStyleId>
              </a:tblPr>
              <a:tblGrid>
                <a:gridCol w="1262480"/>
                <a:gridCol w="1262480"/>
                <a:gridCol w="1262480"/>
              </a:tblGrid>
              <a:tr h="269736">
                <a:tc>
                  <a:txBody>
                    <a:bodyPr/>
                    <a:lstStyle/>
                    <a:p>
                      <a:pPr marL="342900" marR="0" lvl="0" indent="-342900">
                        <a:spcBef>
                          <a:spcPts val="0"/>
                        </a:spcBef>
                        <a:spcAft>
                          <a:spcPts val="0"/>
                        </a:spcAft>
                        <a:buSzPts val="1000"/>
                        <a:buFont typeface="Symbol"/>
                        <a:buChar char=""/>
                        <a:tabLst>
                          <a:tab pos="457200" algn="l"/>
                        </a:tabLst>
                      </a:pPr>
                      <a:r>
                        <a:rPr lang="en-US" sz="1000" dirty="0">
                          <a:effectLst/>
                          <a:hlinkClick r:id="rId3"/>
                        </a:rPr>
                        <a:t>Hispanic</a:t>
                      </a:r>
                      <a:endParaRPr lang="en-US" sz="1200" dirty="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34.75%</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303</a:t>
                      </a:r>
                      <a:endParaRPr lang="en-US" sz="1200">
                        <a:effectLst/>
                        <a:latin typeface="Cambria"/>
                        <a:ea typeface="ＭＳ 明朝"/>
                        <a:cs typeface="Times New Roman"/>
                      </a:endParaRPr>
                    </a:p>
                  </a:txBody>
                  <a:tcPr marL="68580" marR="68580" marT="0" marB="0"/>
                </a:tc>
              </a:tr>
              <a:tr h="269736">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3"/>
                        </a:rPr>
                        <a:t>White</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14.56%</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127</a:t>
                      </a:r>
                      <a:endParaRPr lang="en-US" sz="1200">
                        <a:effectLst/>
                        <a:latin typeface="Cambria"/>
                        <a:ea typeface="ＭＳ 明朝"/>
                        <a:cs typeface="Times New Roman"/>
                      </a:endParaRPr>
                    </a:p>
                  </a:txBody>
                  <a:tcPr marL="68580" marR="68580" marT="0" marB="0"/>
                </a:tc>
              </a:tr>
              <a:tr h="269736">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3"/>
                        </a:rPr>
                        <a:t>Mexican</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13.88%</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121</a:t>
                      </a:r>
                      <a:endParaRPr lang="en-US" sz="1200">
                        <a:effectLst/>
                        <a:latin typeface="Cambria"/>
                        <a:ea typeface="ＭＳ 明朝"/>
                        <a:cs typeface="Times New Roman"/>
                      </a:endParaRPr>
                    </a:p>
                  </a:txBody>
                  <a:tcPr marL="68580" marR="68580" marT="0" marB="0"/>
                </a:tc>
              </a:tr>
              <a:tr h="269736">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3"/>
                        </a:rPr>
                        <a:t>Caucasian</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9.40%</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82</a:t>
                      </a:r>
                      <a:endParaRPr lang="en-US" sz="1200">
                        <a:effectLst/>
                        <a:latin typeface="Cambria"/>
                        <a:ea typeface="ＭＳ 明朝"/>
                        <a:cs typeface="Times New Roman"/>
                      </a:endParaRPr>
                    </a:p>
                  </a:txBody>
                  <a:tcPr marL="68580" marR="68580" marT="0" marB="0"/>
                </a:tc>
              </a:tr>
              <a:tr h="269736">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3"/>
                        </a:rPr>
                        <a:t>Spanish</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6.54%</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57</a:t>
                      </a:r>
                      <a:endParaRPr lang="en-US" sz="1200">
                        <a:effectLst/>
                        <a:latin typeface="Cambria"/>
                        <a:ea typeface="ＭＳ 明朝"/>
                        <a:cs typeface="Times New Roman"/>
                      </a:endParaRPr>
                    </a:p>
                  </a:txBody>
                  <a:tcPr marL="68580" marR="68580" marT="0" marB="0"/>
                </a:tc>
              </a:tr>
              <a:tr h="269736">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3"/>
                        </a:rPr>
                        <a:t>Latino</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3.44%</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30</a:t>
                      </a:r>
                      <a:endParaRPr lang="en-US" sz="1200">
                        <a:effectLst/>
                        <a:latin typeface="Cambria"/>
                        <a:ea typeface="ＭＳ 明朝"/>
                        <a:cs typeface="Times New Roman"/>
                      </a:endParaRPr>
                    </a:p>
                  </a:txBody>
                  <a:tcPr marL="68580" marR="68580" marT="0" marB="0"/>
                </a:tc>
              </a:tr>
              <a:tr h="269736">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3"/>
                        </a:rPr>
                        <a:t>Filipino</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2.41%</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21</a:t>
                      </a:r>
                      <a:endParaRPr lang="en-US" sz="1200">
                        <a:effectLst/>
                        <a:latin typeface="Cambria"/>
                        <a:ea typeface="ＭＳ 明朝"/>
                        <a:cs typeface="Times New Roman"/>
                      </a:endParaRPr>
                    </a:p>
                  </a:txBody>
                  <a:tcPr marL="68580" marR="68580" marT="0" marB="0"/>
                </a:tc>
              </a:tr>
              <a:tr h="269736">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3"/>
                        </a:rPr>
                        <a:t>Asian</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2.29%</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20</a:t>
                      </a:r>
                      <a:endParaRPr lang="en-US" sz="1200">
                        <a:effectLst/>
                        <a:latin typeface="Cambria"/>
                        <a:ea typeface="ＭＳ 明朝"/>
                        <a:cs typeface="Times New Roman"/>
                      </a:endParaRPr>
                    </a:p>
                  </a:txBody>
                  <a:tcPr marL="68580" marR="68580" marT="0" marB="0"/>
                </a:tc>
              </a:tr>
              <a:tr h="269736">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3"/>
                        </a:rPr>
                        <a:t>Latina</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1.49%</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13</a:t>
                      </a:r>
                      <a:endParaRPr lang="en-US" sz="1200">
                        <a:effectLst/>
                        <a:latin typeface="Cambria"/>
                        <a:ea typeface="ＭＳ 明朝"/>
                        <a:cs typeface="Times New Roman"/>
                      </a:endParaRPr>
                    </a:p>
                  </a:txBody>
                  <a:tcPr marL="68580" marR="68580" marT="0" marB="0"/>
                </a:tc>
              </a:tr>
              <a:tr h="269736">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3"/>
                        </a:rPr>
                        <a:t>Mexicano</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1.38%</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12</a:t>
                      </a:r>
                      <a:endParaRPr lang="en-US" sz="1200">
                        <a:effectLst/>
                        <a:latin typeface="Cambria"/>
                        <a:ea typeface="ＭＳ 明朝"/>
                        <a:cs typeface="Times New Roman"/>
                      </a:endParaRPr>
                    </a:p>
                  </a:txBody>
                  <a:tcPr marL="68580" marR="68580" marT="0" marB="0"/>
                </a:tc>
              </a:tr>
              <a:tr h="269736">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3"/>
                        </a:rPr>
                        <a:t>Irish</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1.26%</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11</a:t>
                      </a:r>
                      <a:endParaRPr lang="en-US" sz="1200">
                        <a:effectLst/>
                        <a:latin typeface="Cambria"/>
                        <a:ea typeface="ＭＳ 明朝"/>
                        <a:cs typeface="Times New Roman"/>
                      </a:endParaRPr>
                    </a:p>
                  </a:txBody>
                  <a:tcPr marL="68580" marR="68580" marT="0" marB="0"/>
                </a:tc>
              </a:tr>
              <a:tr h="269736">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3"/>
                        </a:rPr>
                        <a:t>Anglo</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0.92%</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8</a:t>
                      </a:r>
                      <a:endParaRPr lang="en-US" sz="1200">
                        <a:effectLst/>
                        <a:latin typeface="Cambria"/>
                        <a:ea typeface="ＭＳ 明朝"/>
                        <a:cs typeface="Times New Roman"/>
                      </a:endParaRPr>
                    </a:p>
                  </a:txBody>
                  <a:tcPr marL="68580" marR="68580" marT="0" marB="0"/>
                </a:tc>
              </a:tr>
              <a:tr h="269736">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3"/>
                        </a:rPr>
                        <a:t>Mexicana</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0.80%</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dirty="0">
                          <a:effectLst/>
                        </a:rPr>
                        <a:t>7</a:t>
                      </a:r>
                      <a:endParaRPr lang="en-US" sz="12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15176872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Languages/</a:t>
            </a:r>
            <a:r>
              <a:rPr lang="en-US" dirty="0" err="1" smtClean="0"/>
              <a:t>idiomas</a:t>
            </a:r>
            <a:endParaRPr lang="en-US" dirty="0"/>
          </a:p>
        </p:txBody>
      </p:sp>
      <p:sp>
        <p:nvSpPr>
          <p:cNvPr id="3" name="Text Placeholder 2"/>
          <p:cNvSpPr>
            <a:spLocks noGrp="1"/>
          </p:cNvSpPr>
          <p:nvPr>
            <p:ph type="body" idx="1"/>
          </p:nvPr>
        </p:nvSpPr>
        <p:spPr/>
        <p:txBody>
          <a:bodyPr/>
          <a:lstStyle/>
          <a:p>
            <a:pPr algn="ctr"/>
            <a:r>
              <a:rPr lang="en-US" dirty="0" smtClean="0"/>
              <a:t>Text View</a:t>
            </a:r>
            <a:endParaRPr lang="en-US" dirty="0"/>
          </a:p>
        </p:txBody>
      </p:sp>
      <p:pic>
        <p:nvPicPr>
          <p:cNvPr id="8" name="PartA_Cloud_Q7_180127.png" descr="/Users/susanburkey/My Sync Folder/Pastoral Council/PartA_Cloud_Q7_180127.png"/>
          <p:cNvPicPr>
            <a:picLocks noGrp="1" noChangeAspect="1"/>
          </p:cNvPicPr>
          <p:nvPr>
            <p:ph sz="half" idx="2"/>
          </p:nvPr>
        </p:nvPicPr>
        <p:blipFill rotWithShape="1">
          <a:blip r:embed="rId2" r:link="rId3">
            <a:extLst>
              <a:ext uri="{28A0092B-C50C-407E-A947-70E740481C1C}">
                <a14:useLocalDpi xmlns:a14="http://schemas.microsoft.com/office/drawing/2010/main" val="0"/>
              </a:ext>
            </a:extLst>
          </a:blip>
          <a:srcRect t="-51848" b="-86248"/>
          <a:stretch/>
        </p:blipFill>
        <p:spPr/>
      </p:pic>
      <p:sp>
        <p:nvSpPr>
          <p:cNvPr id="5" name="Text Placeholder 4"/>
          <p:cNvSpPr>
            <a:spLocks noGrp="1"/>
          </p:cNvSpPr>
          <p:nvPr>
            <p:ph type="body" sz="quarter" idx="3"/>
          </p:nvPr>
        </p:nvSpPr>
        <p:spPr/>
        <p:txBody>
          <a:bodyPr>
            <a:normAutofit fontScale="92500"/>
          </a:bodyPr>
          <a:lstStyle/>
          <a:p>
            <a:r>
              <a:rPr lang="en-US" dirty="0" smtClean="0"/>
              <a:t>Percentages based on Responses</a:t>
            </a:r>
            <a:endParaRPr lang="en-US" dirty="0"/>
          </a:p>
        </p:txBody>
      </p:sp>
      <p:graphicFrame>
        <p:nvGraphicFramePr>
          <p:cNvPr id="7" name="Content Placeholder 6"/>
          <p:cNvGraphicFramePr>
            <a:graphicFrameLocks noGrp="1"/>
          </p:cNvGraphicFramePr>
          <p:nvPr>
            <p:ph sz="quarter" idx="4"/>
            <p:extLst>
              <p:ext uri="{D42A27DB-BD31-4B8C-83A1-F6EECF244321}">
                <p14:modId xmlns:p14="http://schemas.microsoft.com/office/powerpoint/2010/main" val="1424566366"/>
              </p:ext>
            </p:extLst>
          </p:nvPr>
        </p:nvGraphicFramePr>
        <p:xfrm>
          <a:off x="4645025" y="2676294"/>
          <a:ext cx="4041774" cy="2018559"/>
        </p:xfrm>
        <a:graphic>
          <a:graphicData uri="http://schemas.openxmlformats.org/drawingml/2006/table">
            <a:tbl>
              <a:tblPr firstRow="1" bandRow="1">
                <a:tableStyleId>{2D5ABB26-0587-4C30-8999-92F81FD0307C}</a:tableStyleId>
              </a:tblPr>
              <a:tblGrid>
                <a:gridCol w="1347258"/>
                <a:gridCol w="1347258"/>
                <a:gridCol w="1347258"/>
              </a:tblGrid>
              <a:tr h="672853">
                <a:tc>
                  <a:txBody>
                    <a:bodyPr/>
                    <a:lstStyle/>
                    <a:p>
                      <a:pPr marL="342900" marR="0" lvl="0" indent="-342900">
                        <a:spcBef>
                          <a:spcPts val="0"/>
                        </a:spcBef>
                        <a:spcAft>
                          <a:spcPts val="0"/>
                        </a:spcAft>
                        <a:buSzPts val="1000"/>
                        <a:buFont typeface="Symbol"/>
                        <a:buChar char=""/>
                        <a:tabLst>
                          <a:tab pos="457200" algn="l"/>
                        </a:tabLst>
                      </a:pPr>
                      <a:r>
                        <a:rPr lang="en-US" sz="1200" u="sng" dirty="0">
                          <a:effectLst/>
                          <a:hlinkClick r:id="rId4"/>
                        </a:rPr>
                        <a:t>English and Spanish</a:t>
                      </a:r>
                      <a:endParaRPr lang="en-US" sz="1200" dirty="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200">
                          <a:effectLst/>
                        </a:rPr>
                        <a:t>23.55%</a:t>
                      </a:r>
                      <a:endParaRPr lang="en-US" sz="120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200">
                          <a:effectLst/>
                        </a:rPr>
                        <a:t>281</a:t>
                      </a:r>
                      <a:endParaRPr lang="en-US" sz="1200">
                        <a:effectLst/>
                        <a:latin typeface="Cambria"/>
                        <a:ea typeface="ＭＳ 明朝"/>
                        <a:cs typeface="Times New Roman"/>
                      </a:endParaRPr>
                    </a:p>
                  </a:txBody>
                  <a:tcPr marL="68580" marR="68580" marT="0" marB="0"/>
                </a:tc>
              </a:tr>
              <a:tr h="672853">
                <a:tc>
                  <a:txBody>
                    <a:bodyPr/>
                    <a:lstStyle/>
                    <a:p>
                      <a:pPr marL="342900" marR="0" lvl="0" indent="-342900">
                        <a:spcBef>
                          <a:spcPts val="0"/>
                        </a:spcBef>
                        <a:spcAft>
                          <a:spcPts val="0"/>
                        </a:spcAft>
                        <a:buSzPts val="1000"/>
                        <a:buFont typeface="Symbol"/>
                        <a:buChar char=""/>
                        <a:tabLst>
                          <a:tab pos="457200" algn="l"/>
                        </a:tabLst>
                      </a:pPr>
                      <a:r>
                        <a:rPr lang="en-US" sz="1200" u="sng" dirty="0">
                          <a:effectLst/>
                          <a:hlinkClick r:id="rId4"/>
                        </a:rPr>
                        <a:t>Espanol</a:t>
                      </a:r>
                      <a:endParaRPr lang="en-US" sz="1200" dirty="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200">
                          <a:effectLst/>
                        </a:rPr>
                        <a:t>10.31%</a:t>
                      </a:r>
                      <a:endParaRPr lang="en-US" sz="120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200">
                          <a:effectLst/>
                        </a:rPr>
                        <a:t>123</a:t>
                      </a:r>
                      <a:endParaRPr lang="en-US" sz="1200">
                        <a:effectLst/>
                        <a:latin typeface="Cambria"/>
                        <a:ea typeface="ＭＳ 明朝"/>
                        <a:cs typeface="Times New Roman"/>
                      </a:endParaRPr>
                    </a:p>
                  </a:txBody>
                  <a:tcPr marL="68580" marR="68580" marT="0" marB="0"/>
                </a:tc>
              </a:tr>
              <a:tr h="672853">
                <a:tc>
                  <a:txBody>
                    <a:bodyPr/>
                    <a:lstStyle/>
                    <a:p>
                      <a:pPr marL="342900" marR="0" lvl="0" indent="-342900">
                        <a:spcBef>
                          <a:spcPts val="0"/>
                        </a:spcBef>
                        <a:spcAft>
                          <a:spcPts val="0"/>
                        </a:spcAft>
                        <a:buSzPts val="1000"/>
                        <a:buFont typeface="Symbol"/>
                        <a:buChar char=""/>
                        <a:tabLst>
                          <a:tab pos="457200" algn="l"/>
                        </a:tabLst>
                      </a:pPr>
                      <a:r>
                        <a:rPr lang="en-US" sz="1200" u="sng">
                          <a:effectLst/>
                          <a:hlinkClick r:id="rId4"/>
                        </a:rPr>
                        <a:t>Tagalog</a:t>
                      </a:r>
                      <a:endParaRPr lang="en-US" sz="120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200">
                          <a:effectLst/>
                        </a:rPr>
                        <a:t>1.42%</a:t>
                      </a:r>
                      <a:endParaRPr lang="en-US" sz="120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200" dirty="0">
                          <a:effectLst/>
                        </a:rPr>
                        <a:t>17</a:t>
                      </a:r>
                      <a:endParaRPr lang="en-US" sz="12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23204356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ln>
            <a:solidFill>
              <a:srgbClr val="558ED5"/>
            </a:solidFill>
          </a:ln>
        </p:spPr>
        <p:txBody>
          <a:bodyPr/>
          <a:lstStyle/>
          <a:p>
            <a:r>
              <a:rPr lang="en-US" dirty="0" smtClean="0"/>
              <a:t>Families/</a:t>
            </a:r>
            <a:r>
              <a:rPr lang="en-US" dirty="0" err="1" smtClean="0"/>
              <a:t>familias</a:t>
            </a:r>
            <a:endParaRPr lang="en-US" dirty="0"/>
          </a:p>
        </p:txBody>
      </p:sp>
      <p:sp>
        <p:nvSpPr>
          <p:cNvPr id="17" name="Text Placeholder 16"/>
          <p:cNvSpPr>
            <a:spLocks noGrp="1"/>
          </p:cNvSpPr>
          <p:nvPr>
            <p:ph type="body" idx="1"/>
          </p:nvPr>
        </p:nvSpPr>
        <p:spPr/>
        <p:txBody>
          <a:bodyPr/>
          <a:lstStyle/>
          <a:p>
            <a:endParaRPr lang="en-US"/>
          </a:p>
        </p:txBody>
      </p:sp>
      <p:sp>
        <p:nvSpPr>
          <p:cNvPr id="18" name="Text Placeholder 17"/>
          <p:cNvSpPr>
            <a:spLocks noGrp="1"/>
          </p:cNvSpPr>
          <p:nvPr>
            <p:ph type="body" sz="quarter" idx="3"/>
          </p:nvPr>
        </p:nvSpPr>
        <p:spPr/>
        <p:txBody>
          <a:bodyPr/>
          <a:lstStyle/>
          <a:p>
            <a:endParaRPr lang="en-US" dirty="0"/>
          </a:p>
        </p:txBody>
      </p:sp>
      <p:pic>
        <p:nvPicPr>
          <p:cNvPr id="3" name="Content Placeholder 2" descr="PartB_Data_Q3_180127.pdf"/>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t="-1974" b="22838"/>
          <a:stretch/>
        </p:blipFill>
        <p:spPr>
          <a:xfrm>
            <a:off x="4645025" y="1417639"/>
            <a:ext cx="4041775" cy="4826000"/>
          </a:xfrm>
        </p:spPr>
      </p:pic>
      <p:pic>
        <p:nvPicPr>
          <p:cNvPr id="5" name="Content Placeholder 4" descr="PartA_Data_Q8_180127.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22173"/>
          <a:stretch/>
        </p:blipFill>
        <p:spPr>
          <a:xfrm>
            <a:off x="457200" y="1535113"/>
            <a:ext cx="4040188" cy="4591050"/>
          </a:xfrm>
        </p:spPr>
      </p:pic>
    </p:spTree>
    <p:extLst>
      <p:ext uri="{BB962C8B-B14F-4D97-AF65-F5344CB8AC3E}">
        <p14:creationId xmlns:p14="http://schemas.microsoft.com/office/powerpoint/2010/main" val="14268913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rtB_Data_Q4_18012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546100"/>
            <a:ext cx="8470900" cy="8851900"/>
          </a:xfrm>
          <a:prstGeom prst="rect">
            <a:avLst/>
          </a:prstGeom>
        </p:spPr>
      </p:pic>
    </p:spTree>
    <p:extLst>
      <p:ext uri="{BB962C8B-B14F-4D97-AF65-F5344CB8AC3E}">
        <p14:creationId xmlns:p14="http://schemas.microsoft.com/office/powerpoint/2010/main" val="28526855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Life of Faith/</a:t>
            </a:r>
            <a:r>
              <a:rPr lang="en-US" dirty="0" err="1" smtClean="0"/>
              <a:t>vida</a:t>
            </a:r>
            <a:r>
              <a:rPr lang="en-US" dirty="0" smtClean="0"/>
              <a:t> de </a:t>
            </a:r>
            <a:r>
              <a:rPr lang="en-US" dirty="0" err="1" smtClean="0"/>
              <a:t>fe</a:t>
            </a:r>
            <a:endParaRPr lang="en-US" dirty="0"/>
          </a:p>
        </p:txBody>
      </p:sp>
      <p:pic>
        <p:nvPicPr>
          <p:cNvPr id="5" name="Content Placeholder 4" descr="PartB_Data_Q5_180127-2.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154" b="31118"/>
          <a:stretch/>
        </p:blipFill>
        <p:spPr>
          <a:xfrm>
            <a:off x="457200" y="1600200"/>
            <a:ext cx="4038600" cy="4622800"/>
          </a:xfrm>
        </p:spPr>
      </p:pic>
      <p:pic>
        <p:nvPicPr>
          <p:cNvPr id="6" name="Content Placeholder 5" descr="PartB_Data_Q6_180127.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851"/>
          <a:stretch/>
        </p:blipFill>
        <p:spPr>
          <a:xfrm>
            <a:off x="4572000" y="1600200"/>
            <a:ext cx="4114800" cy="4622800"/>
          </a:xfrm>
        </p:spPr>
      </p:pic>
    </p:spTree>
    <p:extLst>
      <p:ext uri="{BB962C8B-B14F-4D97-AF65-F5344CB8AC3E}">
        <p14:creationId xmlns:p14="http://schemas.microsoft.com/office/powerpoint/2010/main" val="10194321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Adoration</a:t>
            </a:r>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pPr marL="0" indent="0" algn="ctr">
              <a:buNone/>
            </a:pPr>
            <a:r>
              <a:rPr lang="en-US" dirty="0"/>
              <a:t>Share one substantial experience you've had at adoration.</a:t>
            </a:r>
            <a:endParaRPr lang="en-US" b="1" dirty="0"/>
          </a:p>
          <a:p>
            <a:r>
              <a:rPr lang="en-US" dirty="0"/>
              <a:t>I have experienced close family tragedies, upon reflecting on these, I also reflect on the tragedies of Our Lord. By doing this I am able to continue forward in life.</a:t>
            </a:r>
          </a:p>
          <a:p>
            <a:endParaRPr lang="en-US" dirty="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normAutofit fontScale="70000" lnSpcReduction="20000"/>
          </a:bodyPr>
          <a:lstStyle/>
          <a:p>
            <a:pPr marL="0" indent="0" algn="ctr">
              <a:buNone/>
            </a:pPr>
            <a:r>
              <a:rPr lang="en-US" sz="2600" dirty="0" err="1"/>
              <a:t>Comparta</a:t>
            </a:r>
            <a:r>
              <a:rPr lang="en-US" sz="2600" dirty="0"/>
              <a:t> </a:t>
            </a:r>
            <a:r>
              <a:rPr lang="en-US" sz="2600" dirty="0" err="1"/>
              <a:t>una</a:t>
            </a:r>
            <a:r>
              <a:rPr lang="en-US" sz="2600" dirty="0"/>
              <a:t> </a:t>
            </a:r>
            <a:r>
              <a:rPr lang="en-US" sz="2600" dirty="0" err="1"/>
              <a:t>experiencia</a:t>
            </a:r>
            <a:r>
              <a:rPr lang="en-US" sz="2600" dirty="0"/>
              <a:t> </a:t>
            </a:r>
            <a:r>
              <a:rPr lang="en-US" sz="2600" dirty="0" err="1"/>
              <a:t>espiritual</a:t>
            </a:r>
            <a:r>
              <a:rPr lang="en-US" sz="2600" dirty="0"/>
              <a:t> </a:t>
            </a:r>
            <a:r>
              <a:rPr lang="en-US" sz="2600" dirty="0" err="1"/>
              <a:t>sustancial</a:t>
            </a:r>
            <a:r>
              <a:rPr lang="en-US" sz="2600" dirty="0"/>
              <a:t> </a:t>
            </a:r>
            <a:r>
              <a:rPr lang="en-US" sz="2600" dirty="0" err="1"/>
              <a:t>que</a:t>
            </a:r>
            <a:r>
              <a:rPr lang="en-US" sz="2600" dirty="0"/>
              <a:t> </a:t>
            </a:r>
            <a:r>
              <a:rPr lang="en-US" sz="2600" dirty="0" err="1"/>
              <a:t>haya</a:t>
            </a:r>
            <a:r>
              <a:rPr lang="en-US" sz="2600" dirty="0"/>
              <a:t> </a:t>
            </a:r>
            <a:r>
              <a:rPr lang="en-US" sz="2600" dirty="0" err="1"/>
              <a:t>tenido</a:t>
            </a:r>
            <a:r>
              <a:rPr lang="en-US" sz="2600" dirty="0"/>
              <a:t> en la </a:t>
            </a:r>
            <a:r>
              <a:rPr lang="en-US" sz="2600" dirty="0" err="1"/>
              <a:t>adoración</a:t>
            </a:r>
            <a:r>
              <a:rPr lang="en-US" sz="2600" dirty="0"/>
              <a:t>.</a:t>
            </a:r>
            <a:endParaRPr lang="en-US" sz="2600" b="1" dirty="0"/>
          </a:p>
          <a:p>
            <a:r>
              <a:rPr lang="en-US" dirty="0" err="1"/>
              <a:t>Cuando</a:t>
            </a:r>
            <a:r>
              <a:rPr lang="en-US" dirty="0"/>
              <a:t> </a:t>
            </a:r>
            <a:r>
              <a:rPr lang="en-US" dirty="0" err="1"/>
              <a:t>salgo</a:t>
            </a:r>
            <a:r>
              <a:rPr lang="en-US" dirty="0"/>
              <a:t> me </a:t>
            </a:r>
            <a:r>
              <a:rPr lang="en-US" dirty="0" err="1"/>
              <a:t>siento</a:t>
            </a:r>
            <a:r>
              <a:rPr lang="en-US" dirty="0"/>
              <a:t> </a:t>
            </a:r>
            <a:r>
              <a:rPr lang="en-US" dirty="0" err="1"/>
              <a:t>contento</a:t>
            </a:r>
            <a:r>
              <a:rPr lang="en-US" dirty="0"/>
              <a:t>.</a:t>
            </a:r>
          </a:p>
          <a:p>
            <a:pPr marL="0" indent="0">
              <a:buNone/>
            </a:pPr>
            <a:r>
              <a:rPr lang="en-US" dirty="0"/>
              <a:t> </a:t>
            </a:r>
          </a:p>
          <a:p>
            <a:r>
              <a:rPr lang="en-US" dirty="0" err="1"/>
              <a:t>Nunca</a:t>
            </a:r>
            <a:r>
              <a:rPr lang="en-US" dirty="0"/>
              <a:t> he </a:t>
            </a:r>
            <a:r>
              <a:rPr lang="en-US" dirty="0" err="1"/>
              <a:t>tenido</a:t>
            </a:r>
            <a:r>
              <a:rPr lang="en-US" dirty="0"/>
              <a:t> </a:t>
            </a:r>
            <a:r>
              <a:rPr lang="en-US" dirty="0" err="1"/>
              <a:t>esa</a:t>
            </a:r>
            <a:r>
              <a:rPr lang="en-US" dirty="0"/>
              <a:t> </a:t>
            </a:r>
            <a:r>
              <a:rPr lang="en-US" dirty="0" err="1"/>
              <a:t>experiencia</a:t>
            </a:r>
            <a:r>
              <a:rPr lang="en-US" dirty="0"/>
              <a:t>.</a:t>
            </a:r>
          </a:p>
          <a:p>
            <a:pPr marL="0" indent="0">
              <a:buNone/>
            </a:pPr>
            <a:r>
              <a:rPr lang="en-US" dirty="0"/>
              <a:t> </a:t>
            </a:r>
          </a:p>
          <a:p>
            <a:r>
              <a:rPr lang="en-US" dirty="0"/>
              <a:t>No e </a:t>
            </a:r>
            <a:r>
              <a:rPr lang="en-US" dirty="0" err="1"/>
              <a:t>tenido</a:t>
            </a:r>
            <a:r>
              <a:rPr lang="en-US" dirty="0"/>
              <a:t> </a:t>
            </a:r>
            <a:r>
              <a:rPr lang="en-US" dirty="0" err="1"/>
              <a:t>esa</a:t>
            </a:r>
            <a:r>
              <a:rPr lang="en-US" dirty="0"/>
              <a:t> </a:t>
            </a:r>
            <a:r>
              <a:rPr lang="en-US" dirty="0" err="1"/>
              <a:t>experiencia</a:t>
            </a:r>
            <a:r>
              <a:rPr lang="en-US" dirty="0"/>
              <a:t>.</a:t>
            </a:r>
          </a:p>
          <a:p>
            <a:pPr marL="0" indent="0">
              <a:buNone/>
            </a:pPr>
            <a:r>
              <a:rPr lang="en-US" dirty="0"/>
              <a:t> </a:t>
            </a:r>
          </a:p>
          <a:p>
            <a:r>
              <a:rPr lang="en-US" dirty="0"/>
              <a:t>El </a:t>
            </a:r>
            <a:r>
              <a:rPr lang="en-US" dirty="0" err="1"/>
              <a:t>señor</a:t>
            </a:r>
            <a:r>
              <a:rPr lang="en-US" dirty="0"/>
              <a:t> me </a:t>
            </a:r>
            <a:r>
              <a:rPr lang="en-US" dirty="0" err="1"/>
              <a:t>mando</a:t>
            </a:r>
            <a:r>
              <a:rPr lang="en-US" dirty="0"/>
              <a:t> un </a:t>
            </a:r>
            <a:r>
              <a:rPr lang="en-US" dirty="0" err="1"/>
              <a:t>trabajo</a:t>
            </a:r>
            <a:r>
              <a:rPr lang="en-US" dirty="0"/>
              <a:t>.</a:t>
            </a:r>
          </a:p>
          <a:p>
            <a:pPr marL="0" indent="0">
              <a:buNone/>
            </a:pPr>
            <a:r>
              <a:rPr lang="en-US" dirty="0"/>
              <a:t> </a:t>
            </a:r>
          </a:p>
          <a:p>
            <a:r>
              <a:rPr lang="en-US" dirty="0"/>
              <a:t>Paz y </a:t>
            </a:r>
            <a:r>
              <a:rPr lang="en-US" dirty="0" err="1"/>
              <a:t>tranquilidad</a:t>
            </a:r>
            <a:endParaRPr lang="en-US" dirty="0"/>
          </a:p>
          <a:p>
            <a:pPr marL="0" indent="0">
              <a:buNone/>
            </a:pPr>
            <a:r>
              <a:rPr lang="en-US" dirty="0"/>
              <a:t> </a:t>
            </a:r>
          </a:p>
          <a:p>
            <a:r>
              <a:rPr lang="en-US" dirty="0"/>
              <a:t>La </a:t>
            </a:r>
            <a:r>
              <a:rPr lang="en-US" dirty="0" err="1"/>
              <a:t>experiencia</a:t>
            </a:r>
            <a:r>
              <a:rPr lang="en-US" dirty="0"/>
              <a:t> de la </a:t>
            </a:r>
            <a:r>
              <a:rPr lang="en-US" dirty="0" err="1"/>
              <a:t>sanción</a:t>
            </a:r>
            <a:r>
              <a:rPr lang="en-US" dirty="0"/>
              <a:t> </a:t>
            </a:r>
            <a:r>
              <a:rPr lang="en-US" dirty="0" err="1"/>
              <a:t>por</a:t>
            </a:r>
            <a:r>
              <a:rPr lang="en-US" dirty="0"/>
              <a:t> </a:t>
            </a:r>
            <a:r>
              <a:rPr lang="en-US" dirty="0" err="1"/>
              <a:t>medio</a:t>
            </a:r>
            <a:r>
              <a:rPr lang="en-US" dirty="0"/>
              <a:t> de la </a:t>
            </a:r>
            <a:r>
              <a:rPr lang="en-US" dirty="0" err="1"/>
              <a:t>oración</a:t>
            </a:r>
            <a:r>
              <a:rPr lang="en-US" dirty="0"/>
              <a:t>.</a:t>
            </a:r>
          </a:p>
          <a:p>
            <a:endParaRPr lang="en-US" dirty="0"/>
          </a:p>
        </p:txBody>
      </p:sp>
    </p:spTree>
    <p:extLst>
      <p:ext uri="{BB962C8B-B14F-4D97-AF65-F5344CB8AC3E}">
        <p14:creationId xmlns:p14="http://schemas.microsoft.com/office/powerpoint/2010/main" val="8003578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Community/</a:t>
            </a:r>
            <a:r>
              <a:rPr lang="en-US" dirty="0" err="1" smtClean="0"/>
              <a:t>comunidad</a:t>
            </a:r>
            <a:endParaRPr lang="en-US" dirty="0"/>
          </a:p>
        </p:txBody>
      </p:sp>
      <p:pic>
        <p:nvPicPr>
          <p:cNvPr id="5" name="Content Placeholder 4" descr="PartB_Data_Q7_180127.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752" b="31778"/>
          <a:stretch/>
        </p:blipFill>
        <p:spPr/>
      </p:pic>
      <p:pic>
        <p:nvPicPr>
          <p:cNvPr id="6" name="Content Placeholder 5" descr="PartB_Data_Q9_180127-2.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941" b="42923"/>
          <a:stretch/>
        </p:blipFill>
        <p:spPr>
          <a:xfrm>
            <a:off x="4495800" y="1600200"/>
            <a:ext cx="4191000" cy="4525963"/>
          </a:xfrm>
        </p:spPr>
      </p:pic>
    </p:spTree>
    <p:extLst>
      <p:ext uri="{BB962C8B-B14F-4D97-AF65-F5344CB8AC3E}">
        <p14:creationId xmlns:p14="http://schemas.microsoft.com/office/powerpoint/2010/main" val="12058512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normAutofit fontScale="90000"/>
          </a:bodyPr>
          <a:lstStyle/>
          <a:p>
            <a:r>
              <a:rPr lang="en-US" dirty="0" smtClean="0"/>
              <a:t>Life in community/</a:t>
            </a:r>
            <a:r>
              <a:rPr lang="en-US" dirty="0" err="1" smtClean="0"/>
              <a:t>vida</a:t>
            </a:r>
            <a:r>
              <a:rPr lang="en-US" dirty="0" smtClean="0"/>
              <a:t> en </a:t>
            </a:r>
            <a:r>
              <a:rPr lang="en-US" dirty="0" err="1" smtClean="0"/>
              <a:t>comunidad</a:t>
            </a:r>
            <a:endParaRPr lang="en-US" dirty="0"/>
          </a:p>
        </p:txBody>
      </p:sp>
      <p:pic>
        <p:nvPicPr>
          <p:cNvPr id="5" name="Content Placeholder 4" descr="PartB_Data_Q8_180127.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227" r="3681" b="33310"/>
          <a:stretch/>
        </p:blipFill>
        <p:spPr/>
      </p:pic>
      <p:pic>
        <p:nvPicPr>
          <p:cNvPr id="6" name="Content Placeholder 5" descr="PartB_Data_Q10_180127.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147" b="40467"/>
          <a:stretch/>
        </p:blipFill>
        <p:spPr/>
      </p:pic>
    </p:spTree>
    <p:extLst>
      <p:ext uri="{BB962C8B-B14F-4D97-AF65-F5344CB8AC3E}">
        <p14:creationId xmlns:p14="http://schemas.microsoft.com/office/powerpoint/2010/main" val="3572923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 name="Content Placeholder 9" descr="Free%20Response_Cloud_Q1_180127.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6754" b="-43311"/>
          <a:stretch/>
        </p:blipFill>
        <p:spPr/>
      </p:pic>
      <p:sp>
        <p:nvSpPr>
          <p:cNvPr id="9" name="Text Placeholder 8"/>
          <p:cNvSpPr>
            <a:spLocks noGrp="1"/>
          </p:cNvSpPr>
          <p:nvPr>
            <p:ph type="body" sz="half" idx="2"/>
          </p:nvPr>
        </p:nvSpPr>
        <p:spPr/>
        <p:txBody>
          <a:bodyPr>
            <a:normAutofit/>
          </a:bodyPr>
          <a:lstStyle/>
          <a:p>
            <a:endParaRPr lang="en-US" sz="3200" dirty="0" smtClean="0"/>
          </a:p>
          <a:p>
            <a:endParaRPr lang="en-US" sz="3200" dirty="0"/>
          </a:p>
          <a:p>
            <a:r>
              <a:rPr lang="en-US" sz="3200" dirty="0" smtClean="0"/>
              <a:t>Improvements/</a:t>
            </a:r>
            <a:r>
              <a:rPr lang="en-US" sz="3200" dirty="0" err="1" smtClean="0"/>
              <a:t>mejoras</a:t>
            </a:r>
            <a:endParaRPr lang="en-US" sz="3200" dirty="0"/>
          </a:p>
        </p:txBody>
      </p:sp>
    </p:spTree>
    <p:extLst>
      <p:ext uri="{BB962C8B-B14F-4D97-AF65-F5344CB8AC3E}">
        <p14:creationId xmlns:p14="http://schemas.microsoft.com/office/powerpoint/2010/main" val="17394174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Communication/</a:t>
            </a:r>
            <a:r>
              <a:rPr lang="en-US" dirty="0" err="1" smtClean="0"/>
              <a:t>comunicación</a:t>
            </a:r>
            <a:endParaRPr lang="en-US" dirty="0"/>
          </a:p>
        </p:txBody>
      </p:sp>
      <p:pic>
        <p:nvPicPr>
          <p:cNvPr id="5" name="Content Placeholder 4" descr="PartB_Data_Q11_180127.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54202"/>
          <a:stretch/>
        </p:blipFill>
        <p:spPr>
          <a:xfrm>
            <a:off x="457200" y="1600200"/>
            <a:ext cx="4191000" cy="4525963"/>
          </a:xfrm>
        </p:spPr>
      </p:pic>
      <p:pic>
        <p:nvPicPr>
          <p:cNvPr id="6" name="Content Placeholder 5" descr="PartB_Data_Q12_180127.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3927" b="45037"/>
          <a:stretch/>
        </p:blipFill>
        <p:spPr>
          <a:xfrm>
            <a:off x="4648200" y="1701800"/>
            <a:ext cx="4038600" cy="4525963"/>
          </a:xfrm>
        </p:spPr>
      </p:pic>
    </p:spTree>
    <p:extLst>
      <p:ext uri="{BB962C8B-B14F-4D97-AF65-F5344CB8AC3E}">
        <p14:creationId xmlns:p14="http://schemas.microsoft.com/office/powerpoint/2010/main" val="237876357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Website</a:t>
            </a:r>
            <a:endParaRPr lang="en-US" dirty="0"/>
          </a:p>
        </p:txBody>
      </p:sp>
      <p:pic>
        <p:nvPicPr>
          <p:cNvPr id="5" name="Content Placeholder 4" descr="PartB_Data_Q13_180127.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39941"/>
          <a:stretch/>
        </p:blipFill>
        <p:spPr/>
      </p:pic>
      <p:pic>
        <p:nvPicPr>
          <p:cNvPr id="6" name="Content Placeholder 5" descr="PartB_Data_Q15_180127.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 b="47482"/>
          <a:stretch/>
        </p:blipFill>
        <p:spPr/>
      </p:pic>
    </p:spTree>
    <p:extLst>
      <p:ext uri="{BB962C8B-B14F-4D97-AF65-F5344CB8AC3E}">
        <p14:creationId xmlns:p14="http://schemas.microsoft.com/office/powerpoint/2010/main" val="235636284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Communication</a:t>
            </a:r>
            <a:endParaRPr lang="en-US" dirty="0"/>
          </a:p>
        </p:txBody>
      </p:sp>
      <p:sp>
        <p:nvSpPr>
          <p:cNvPr id="3" name="Content Placeholder 2"/>
          <p:cNvSpPr>
            <a:spLocks noGrp="1"/>
          </p:cNvSpPr>
          <p:nvPr>
            <p:ph sz="half" idx="1"/>
          </p:nvPr>
        </p:nvSpPr>
        <p:spPr/>
        <p:txBody>
          <a:bodyPr>
            <a:normAutofit fontScale="55000" lnSpcReduction="20000"/>
          </a:bodyPr>
          <a:lstStyle/>
          <a:p>
            <a:pPr marL="0" indent="0" algn="ctr">
              <a:buNone/>
            </a:pPr>
            <a:endParaRPr lang="en-US" dirty="0" smtClean="0"/>
          </a:p>
          <a:p>
            <a:pPr marL="0" indent="0" algn="ctr">
              <a:buNone/>
            </a:pPr>
            <a:r>
              <a:rPr lang="en-US" sz="3600" dirty="0" smtClean="0"/>
              <a:t>What </a:t>
            </a:r>
            <a:r>
              <a:rPr lang="en-US" sz="3600" dirty="0"/>
              <a:t>is the best means of communicating events to you?</a:t>
            </a:r>
            <a:endParaRPr lang="en-US" sz="3600" b="1" dirty="0"/>
          </a:p>
          <a:p>
            <a:endParaRPr lang="en-US" dirty="0" smtClean="0"/>
          </a:p>
          <a:p>
            <a:endParaRPr lang="en-US" dirty="0"/>
          </a:p>
          <a:p>
            <a:r>
              <a:rPr lang="en-US" dirty="0" smtClean="0"/>
              <a:t>Through </a:t>
            </a:r>
            <a:r>
              <a:rPr lang="en-US" dirty="0"/>
              <a:t>announcements, after parish service and social media.</a:t>
            </a:r>
          </a:p>
          <a:p>
            <a:pPr marL="0" indent="0">
              <a:buNone/>
            </a:pPr>
            <a:r>
              <a:rPr lang="en-US" dirty="0"/>
              <a:t> </a:t>
            </a:r>
          </a:p>
          <a:p>
            <a:r>
              <a:rPr lang="en-US" dirty="0"/>
              <a:t>email Texting After Mass announcements Bulletin</a:t>
            </a:r>
          </a:p>
          <a:p>
            <a:pPr marL="0" indent="0">
              <a:buNone/>
            </a:pPr>
            <a:r>
              <a:rPr lang="en-US" dirty="0"/>
              <a:t> </a:t>
            </a:r>
          </a:p>
          <a:p>
            <a:r>
              <a:rPr lang="en-US" dirty="0"/>
              <a:t>Bulletin Announcements at Mass Website is great</a:t>
            </a:r>
          </a:p>
          <a:p>
            <a:endParaRPr lang="en-US" dirty="0"/>
          </a:p>
        </p:txBody>
      </p:sp>
      <p:sp>
        <p:nvSpPr>
          <p:cNvPr id="4" name="Content Placeholder 3"/>
          <p:cNvSpPr>
            <a:spLocks noGrp="1"/>
          </p:cNvSpPr>
          <p:nvPr>
            <p:ph sz="half" idx="2"/>
          </p:nvPr>
        </p:nvSpPr>
        <p:spPr/>
        <p:txBody>
          <a:bodyPr>
            <a:normAutofit fontScale="55000" lnSpcReduction="20000"/>
          </a:bodyPr>
          <a:lstStyle/>
          <a:p>
            <a:pPr marL="0" indent="0" algn="ctr">
              <a:buNone/>
            </a:pPr>
            <a:endParaRPr lang="en-US" dirty="0" smtClean="0"/>
          </a:p>
          <a:p>
            <a:pPr marL="0" indent="0" algn="ctr">
              <a:buNone/>
            </a:pPr>
            <a:r>
              <a:rPr lang="en-US" sz="3600" dirty="0" err="1" smtClean="0"/>
              <a:t>Cual</a:t>
            </a:r>
            <a:r>
              <a:rPr lang="en-US" sz="3600" dirty="0" smtClean="0"/>
              <a:t> </a:t>
            </a:r>
            <a:r>
              <a:rPr lang="en-US" sz="3600" dirty="0" err="1"/>
              <a:t>es</a:t>
            </a:r>
            <a:r>
              <a:rPr lang="en-US" sz="3600" dirty="0"/>
              <a:t> el </a:t>
            </a:r>
            <a:r>
              <a:rPr lang="en-US" sz="3600" dirty="0" err="1"/>
              <a:t>mejor</a:t>
            </a:r>
            <a:r>
              <a:rPr lang="en-US" sz="3600" dirty="0"/>
              <a:t> </a:t>
            </a:r>
            <a:r>
              <a:rPr lang="en-US" sz="3600" dirty="0" err="1"/>
              <a:t>medio</a:t>
            </a:r>
            <a:r>
              <a:rPr lang="en-US" sz="3600" dirty="0"/>
              <a:t> </a:t>
            </a:r>
            <a:r>
              <a:rPr lang="en-US" sz="3600" dirty="0" err="1"/>
              <a:t>para</a:t>
            </a:r>
            <a:r>
              <a:rPr lang="en-US" sz="3600" dirty="0"/>
              <a:t> </a:t>
            </a:r>
            <a:r>
              <a:rPr lang="en-US" sz="3600" dirty="0" err="1"/>
              <a:t>comunicar</a:t>
            </a:r>
            <a:r>
              <a:rPr lang="en-US" sz="3600" dirty="0"/>
              <a:t> de los </a:t>
            </a:r>
            <a:r>
              <a:rPr lang="en-US" sz="3600" dirty="0" err="1"/>
              <a:t>eventos</a:t>
            </a:r>
            <a:r>
              <a:rPr lang="en-US" sz="3600" dirty="0"/>
              <a:t> </a:t>
            </a:r>
            <a:r>
              <a:rPr lang="en-US" sz="3600" dirty="0" err="1"/>
              <a:t>parroquiales</a:t>
            </a:r>
            <a:r>
              <a:rPr lang="en-US" sz="3600" dirty="0"/>
              <a:t>?</a:t>
            </a:r>
            <a:endParaRPr lang="en-US" sz="3600" b="1" dirty="0"/>
          </a:p>
          <a:p>
            <a:pPr marL="0" indent="0">
              <a:buNone/>
            </a:pPr>
            <a:r>
              <a:rPr lang="en-US" sz="3600" dirty="0"/>
              <a:t> </a:t>
            </a:r>
          </a:p>
          <a:p>
            <a:r>
              <a:rPr lang="en-US" dirty="0"/>
              <a:t>En la </a:t>
            </a:r>
            <a:r>
              <a:rPr lang="en-US" dirty="0" err="1"/>
              <a:t>misa</a:t>
            </a:r>
            <a:endParaRPr lang="en-US" dirty="0"/>
          </a:p>
          <a:p>
            <a:pPr marL="0" indent="0">
              <a:buNone/>
            </a:pPr>
            <a:r>
              <a:rPr lang="en-US" dirty="0"/>
              <a:t> </a:t>
            </a:r>
          </a:p>
          <a:p>
            <a:r>
              <a:rPr lang="en-US" dirty="0"/>
              <a:t>Para mi los </a:t>
            </a:r>
            <a:r>
              <a:rPr lang="en-US" dirty="0" err="1"/>
              <a:t>anuncios</a:t>
            </a:r>
            <a:r>
              <a:rPr lang="en-US" dirty="0"/>
              <a:t> </a:t>
            </a:r>
            <a:r>
              <a:rPr lang="en-US" dirty="0" err="1"/>
              <a:t>después</a:t>
            </a:r>
            <a:r>
              <a:rPr lang="en-US" dirty="0"/>
              <a:t> de la </a:t>
            </a:r>
            <a:r>
              <a:rPr lang="en-US" dirty="0" err="1"/>
              <a:t>misa</a:t>
            </a:r>
            <a:r>
              <a:rPr lang="en-US" dirty="0"/>
              <a:t>.</a:t>
            </a:r>
          </a:p>
          <a:p>
            <a:pPr marL="0" indent="0">
              <a:buNone/>
            </a:pPr>
            <a:r>
              <a:rPr lang="en-US" dirty="0"/>
              <a:t> </a:t>
            </a:r>
          </a:p>
          <a:p>
            <a:r>
              <a:rPr lang="en-US" dirty="0"/>
              <a:t>Al final de la </a:t>
            </a:r>
            <a:r>
              <a:rPr lang="en-US" dirty="0" err="1"/>
              <a:t>celebración</a:t>
            </a:r>
            <a:r>
              <a:rPr lang="en-US" dirty="0"/>
              <a:t> de la </a:t>
            </a:r>
            <a:r>
              <a:rPr lang="en-US" dirty="0" err="1"/>
              <a:t>santa</a:t>
            </a:r>
            <a:r>
              <a:rPr lang="en-US" dirty="0"/>
              <a:t> </a:t>
            </a:r>
            <a:r>
              <a:rPr lang="en-US" dirty="0" err="1"/>
              <a:t>misa</a:t>
            </a:r>
            <a:r>
              <a:rPr lang="en-US" dirty="0"/>
              <a:t> o </a:t>
            </a:r>
            <a:r>
              <a:rPr lang="en-US" dirty="0" err="1"/>
              <a:t>volantes</a:t>
            </a:r>
            <a:r>
              <a:rPr lang="en-US" dirty="0"/>
              <a:t>.</a:t>
            </a:r>
          </a:p>
          <a:p>
            <a:pPr marL="0" indent="0">
              <a:buNone/>
            </a:pPr>
            <a:r>
              <a:rPr lang="en-US" dirty="0"/>
              <a:t> </a:t>
            </a:r>
          </a:p>
          <a:p>
            <a:r>
              <a:rPr lang="en-US" dirty="0"/>
              <a:t>email</a:t>
            </a:r>
          </a:p>
          <a:p>
            <a:pPr marL="0" indent="0">
              <a:buNone/>
            </a:pPr>
            <a:r>
              <a:rPr lang="en-US" dirty="0"/>
              <a:t> </a:t>
            </a:r>
          </a:p>
          <a:p>
            <a:r>
              <a:rPr lang="en-US" dirty="0"/>
              <a:t>En el </a:t>
            </a:r>
            <a:r>
              <a:rPr lang="en-US" dirty="0" err="1"/>
              <a:t>folleto</a:t>
            </a:r>
            <a:r>
              <a:rPr lang="en-US" dirty="0"/>
              <a:t> de la </a:t>
            </a:r>
            <a:r>
              <a:rPr lang="en-US" dirty="0" err="1"/>
              <a:t>iglesia</a:t>
            </a:r>
            <a:endParaRPr lang="en-US" dirty="0"/>
          </a:p>
          <a:p>
            <a:pPr marL="0" indent="0">
              <a:buNone/>
            </a:pPr>
            <a:r>
              <a:rPr lang="en-US" dirty="0"/>
              <a:t> </a:t>
            </a:r>
          </a:p>
          <a:p>
            <a:r>
              <a:rPr lang="en-US" dirty="0"/>
              <a:t>En </a:t>
            </a:r>
            <a:r>
              <a:rPr lang="en-US" dirty="0" err="1"/>
              <a:t>las</a:t>
            </a:r>
            <a:r>
              <a:rPr lang="en-US" dirty="0"/>
              <a:t> </a:t>
            </a:r>
            <a:r>
              <a:rPr lang="en-US" dirty="0" err="1"/>
              <a:t>misas</a:t>
            </a:r>
            <a:endParaRPr lang="en-US" dirty="0"/>
          </a:p>
          <a:p>
            <a:endParaRPr lang="en-US" dirty="0"/>
          </a:p>
        </p:txBody>
      </p:sp>
    </p:spTree>
    <p:extLst>
      <p:ext uri="{BB962C8B-B14F-4D97-AF65-F5344CB8AC3E}">
        <p14:creationId xmlns:p14="http://schemas.microsoft.com/office/powerpoint/2010/main" val="18622760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ln>
            <a:solidFill>
              <a:srgbClr val="558ED5"/>
            </a:solidFill>
          </a:ln>
        </p:spPr>
        <p:txBody>
          <a:bodyPr/>
          <a:lstStyle/>
          <a:p>
            <a:r>
              <a:rPr lang="en-US" dirty="0" smtClean="0"/>
              <a:t>Faith Direct</a:t>
            </a:r>
            <a:endParaRPr lang="en-US" dirty="0"/>
          </a:p>
        </p:txBody>
      </p:sp>
      <p:pic>
        <p:nvPicPr>
          <p:cNvPr id="7" name="Content Placeholder 6" descr="PartB_Data_Q14_180127.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423" r="-2047" b="45069"/>
          <a:stretch/>
        </p:blipFill>
        <p:spPr/>
      </p:pic>
    </p:spTree>
    <p:extLst>
      <p:ext uri="{BB962C8B-B14F-4D97-AF65-F5344CB8AC3E}">
        <p14:creationId xmlns:p14="http://schemas.microsoft.com/office/powerpoint/2010/main" val="17194292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normAutofit fontScale="90000"/>
          </a:bodyPr>
          <a:lstStyle/>
          <a:p>
            <a:r>
              <a:rPr lang="en-US" dirty="0" smtClean="0"/>
              <a:t>Mass announcements/</a:t>
            </a:r>
            <a:r>
              <a:rPr lang="en-US" dirty="0" err="1" smtClean="0"/>
              <a:t>anuncios</a:t>
            </a:r>
            <a:r>
              <a:rPr lang="en-US" dirty="0" smtClean="0"/>
              <a:t> a la </a:t>
            </a:r>
            <a:r>
              <a:rPr lang="en-US" dirty="0" err="1" smtClean="0"/>
              <a:t>misa</a:t>
            </a:r>
            <a:endParaRPr lang="en-US" dirty="0"/>
          </a:p>
        </p:txBody>
      </p:sp>
      <p:pic>
        <p:nvPicPr>
          <p:cNvPr id="4" name="Content Placeholder 3" descr="PartB_Data_Q16_180127.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234" r="1234" b="33060"/>
          <a:stretch/>
        </p:blipFill>
        <p:spPr/>
      </p:pic>
    </p:spTree>
    <p:extLst>
      <p:ext uri="{BB962C8B-B14F-4D97-AF65-F5344CB8AC3E}">
        <p14:creationId xmlns:p14="http://schemas.microsoft.com/office/powerpoint/2010/main" val="28430778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solidFill>
              <a:srgbClr val="558ED5"/>
            </a:solidFill>
          </a:ln>
        </p:spPr>
        <p:txBody>
          <a:bodyPr/>
          <a:lstStyle/>
          <a:p>
            <a:r>
              <a:rPr lang="en-US" dirty="0" smtClean="0"/>
              <a:t>Parishioners/</a:t>
            </a:r>
            <a:r>
              <a:rPr lang="en-US" dirty="0" err="1" smtClean="0"/>
              <a:t>feligreses</a:t>
            </a:r>
            <a:endParaRPr lang="en-US" dirty="0"/>
          </a:p>
        </p:txBody>
      </p:sp>
      <p:pic>
        <p:nvPicPr>
          <p:cNvPr id="7" name="Content Placeholder 6" descr="PartB_Data_Q18_180127.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a:xfrm>
            <a:off x="457200" y="1600200"/>
            <a:ext cx="4038600" cy="8048625"/>
          </a:xfrm>
        </p:spPr>
      </p:pic>
      <p:pic>
        <p:nvPicPr>
          <p:cNvPr id="8" name="Content Placeholder 7" descr="PartB_Data_Q19_180127.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2807"/>
          <a:stretch/>
        </p:blipFill>
        <p:spPr/>
      </p:pic>
    </p:spTree>
    <p:extLst>
      <p:ext uri="{BB962C8B-B14F-4D97-AF65-F5344CB8AC3E}">
        <p14:creationId xmlns:p14="http://schemas.microsoft.com/office/powerpoint/2010/main" val="23622189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rtB_Data_Q20_18012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9245600" cy="11341100"/>
          </a:xfrm>
          <a:prstGeom prst="rect">
            <a:avLst/>
          </a:prstGeom>
        </p:spPr>
      </p:pic>
    </p:spTree>
    <p:extLst>
      <p:ext uri="{BB962C8B-B14F-4D97-AF65-F5344CB8AC3E}">
        <p14:creationId xmlns:p14="http://schemas.microsoft.com/office/powerpoint/2010/main" val="8510737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Faith formation/</a:t>
            </a:r>
            <a:r>
              <a:rPr lang="en-US" dirty="0" err="1" smtClean="0"/>
              <a:t>doctrina</a:t>
            </a:r>
            <a:endParaRPr lang="en-US" dirty="0"/>
          </a:p>
        </p:txBody>
      </p:sp>
      <p:sp>
        <p:nvSpPr>
          <p:cNvPr id="3" name="Text Placeholder 2"/>
          <p:cNvSpPr>
            <a:spLocks noGrp="1"/>
          </p:cNvSpPr>
          <p:nvPr>
            <p:ph type="body" idx="1"/>
          </p:nvPr>
        </p:nvSpPr>
        <p:spPr/>
        <p:txBody>
          <a:bodyPr/>
          <a:lstStyle/>
          <a:p>
            <a:endParaRPr lang="en-US"/>
          </a:p>
        </p:txBody>
      </p:sp>
      <p:pic>
        <p:nvPicPr>
          <p:cNvPr id="8" name="Content Placeholder 7" descr="PartA_Data_Q11_180127.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 b="42864"/>
          <a:stretch/>
        </p:blipFill>
        <p:spPr>
          <a:xfrm>
            <a:off x="457200" y="1535113"/>
            <a:ext cx="4040188" cy="4591050"/>
          </a:xfrm>
          <a:ln>
            <a:noFill/>
          </a:ln>
        </p:spPr>
      </p:pic>
      <p:sp>
        <p:nvSpPr>
          <p:cNvPr id="5" name="Text Placeholder 4"/>
          <p:cNvSpPr>
            <a:spLocks noGrp="1"/>
          </p:cNvSpPr>
          <p:nvPr>
            <p:ph type="body" sz="quarter" idx="3"/>
          </p:nvPr>
        </p:nvSpPr>
        <p:spPr/>
        <p:txBody>
          <a:bodyPr/>
          <a:lstStyle/>
          <a:p>
            <a:endParaRPr lang="en-US"/>
          </a:p>
        </p:txBody>
      </p:sp>
      <p:pic>
        <p:nvPicPr>
          <p:cNvPr id="9" name="Content Placeholder 8" descr="PartA_Data_Q12_180127.pdf"/>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r="-2577" b="38987"/>
          <a:stretch/>
        </p:blipFill>
        <p:spPr>
          <a:xfrm>
            <a:off x="4645025" y="1535113"/>
            <a:ext cx="4041775" cy="4591050"/>
          </a:xfrm>
          <a:ln>
            <a:noFill/>
          </a:ln>
        </p:spPr>
      </p:pic>
    </p:spTree>
    <p:extLst>
      <p:ext uri="{BB962C8B-B14F-4D97-AF65-F5344CB8AC3E}">
        <p14:creationId xmlns:p14="http://schemas.microsoft.com/office/powerpoint/2010/main" val="5277438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Youth/</a:t>
            </a:r>
            <a:r>
              <a:rPr lang="en-US" dirty="0" err="1" smtClean="0"/>
              <a:t>jovenes</a:t>
            </a:r>
            <a:endParaRPr lang="en-US"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8" name="Content Placeholder 7" descr="PartA_Data_Q14_180127.pdf"/>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t="-3411" b="35379"/>
          <a:stretch/>
        </p:blipFill>
        <p:spPr>
          <a:xfrm>
            <a:off x="4645025" y="1535113"/>
            <a:ext cx="4041775" cy="4591050"/>
          </a:xfrm>
          <a:ln>
            <a:noFill/>
          </a:ln>
        </p:spPr>
      </p:pic>
      <p:pic>
        <p:nvPicPr>
          <p:cNvPr id="11" name="Content Placeholder 10" descr="PartA_Data_Q13_180127.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217" b="39049"/>
          <a:stretch/>
        </p:blipFill>
        <p:spPr>
          <a:xfrm>
            <a:off x="457200" y="1535113"/>
            <a:ext cx="4040188" cy="4591050"/>
          </a:xfrm>
        </p:spPr>
      </p:pic>
    </p:spTree>
    <p:extLst>
      <p:ext uri="{BB962C8B-B14F-4D97-AF65-F5344CB8AC3E}">
        <p14:creationId xmlns:p14="http://schemas.microsoft.com/office/powerpoint/2010/main" val="268551003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7" name="Content Placeholder 6" descr="PartA_Data_Q15_180127.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899" t="-9005" r="1" b="35546"/>
          <a:stretch/>
        </p:blipFill>
        <p:spPr/>
      </p:pic>
      <p:sp>
        <p:nvSpPr>
          <p:cNvPr id="10" name="Text Placeholder 9"/>
          <p:cNvSpPr>
            <a:spLocks noGrp="1"/>
          </p:cNvSpPr>
          <p:nvPr>
            <p:ph type="body" sz="half" idx="2"/>
          </p:nvPr>
        </p:nvSpPr>
        <p:spPr>
          <a:xfrm>
            <a:off x="457200" y="2400300"/>
            <a:ext cx="3008313" cy="1206500"/>
          </a:xfrm>
          <a:ln>
            <a:solidFill>
              <a:srgbClr val="558ED5"/>
            </a:solidFill>
          </a:ln>
        </p:spPr>
        <p:txBody>
          <a:bodyPr>
            <a:normAutofit/>
          </a:bodyPr>
          <a:lstStyle/>
          <a:p>
            <a:r>
              <a:rPr lang="en-US" sz="3200" dirty="0"/>
              <a:t/>
            </a:r>
            <a:br>
              <a:rPr lang="en-US" sz="3200" dirty="0"/>
            </a:br>
            <a:r>
              <a:rPr lang="en-US" sz="3200" dirty="0" smtClean="0"/>
              <a:t>School/</a:t>
            </a:r>
            <a:r>
              <a:rPr lang="en-US" sz="3200" dirty="0" err="1" smtClean="0"/>
              <a:t>Escuela</a:t>
            </a:r>
            <a:endParaRPr lang="en-US" sz="3200" dirty="0"/>
          </a:p>
        </p:txBody>
      </p:sp>
    </p:spTree>
    <p:extLst>
      <p:ext uri="{BB962C8B-B14F-4D97-AF65-F5344CB8AC3E}">
        <p14:creationId xmlns:p14="http://schemas.microsoft.com/office/powerpoint/2010/main" val="3891195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normAutofit fontScale="90000"/>
          </a:bodyPr>
          <a:lstStyle/>
          <a:p>
            <a:r>
              <a:rPr lang="en-US" dirty="0" smtClean="0"/>
              <a:t>Which of the following should the parish work on improving?</a:t>
            </a:r>
            <a:endParaRPr lang="en-US" dirty="0"/>
          </a:p>
        </p:txBody>
      </p:sp>
      <p:sp>
        <p:nvSpPr>
          <p:cNvPr id="3" name="Text Placeholder 2"/>
          <p:cNvSpPr>
            <a:spLocks noGrp="1"/>
          </p:cNvSpPr>
          <p:nvPr>
            <p:ph type="body" idx="1"/>
          </p:nvPr>
        </p:nvSpPr>
        <p:spPr/>
        <p:txBody>
          <a:bodyPr/>
          <a:lstStyle/>
          <a:p>
            <a:endParaRPr lang="en-US"/>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2538620120"/>
              </p:ext>
            </p:extLst>
          </p:nvPr>
        </p:nvGraphicFramePr>
        <p:xfrm>
          <a:off x="457200" y="1920875"/>
          <a:ext cx="4040187" cy="4876799"/>
        </p:xfrm>
        <a:graphic>
          <a:graphicData uri="http://schemas.openxmlformats.org/drawingml/2006/table">
            <a:tbl>
              <a:tblPr firstRow="1" bandRow="1">
                <a:tableStyleId>{9D7B26C5-4107-4FEC-AEDC-1716B250A1EF}</a:tableStyleId>
              </a:tblPr>
              <a:tblGrid>
                <a:gridCol w="1346729"/>
                <a:gridCol w="1346729"/>
                <a:gridCol w="1346729"/>
              </a:tblGrid>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dirty="0" smtClean="0">
                          <a:solidFill>
                            <a:srgbClr val="FFFF00"/>
                          </a:solidFill>
                          <a:effectLst/>
                          <a:hlinkClick r:id="rId2"/>
                        </a:rPr>
                        <a:t>Sound System</a:t>
                      </a:r>
                      <a:endParaRPr lang="en-US" sz="1400" dirty="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6.43%</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9</a:t>
                      </a:r>
                      <a:endParaRPr lang="en-US" sz="120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dirty="0">
                          <a:solidFill>
                            <a:srgbClr val="FFFF00"/>
                          </a:solidFill>
                          <a:effectLst/>
                          <a:hlinkClick r:id="rId2"/>
                        </a:rPr>
                        <a:t>Mass</a:t>
                      </a:r>
                      <a:endParaRPr lang="en-US" sz="1400" dirty="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6.43%</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9</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dirty="0">
                          <a:solidFill>
                            <a:srgbClr val="FFFF00"/>
                          </a:solidFill>
                          <a:effectLst/>
                          <a:hlinkClick r:id="rId2"/>
                        </a:rPr>
                        <a:t>Misa</a:t>
                      </a:r>
                      <a:endParaRPr lang="en-US" sz="1400" dirty="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5.71%</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8</a:t>
                      </a:r>
                      <a:endParaRPr lang="en-US" sz="120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dirty="0">
                          <a:solidFill>
                            <a:srgbClr val="FFFF00"/>
                          </a:solidFill>
                          <a:effectLst/>
                          <a:hlinkClick r:id="rId2"/>
                        </a:rPr>
                        <a:t>Church</a:t>
                      </a:r>
                      <a:endParaRPr lang="en-US" sz="1400" dirty="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4.29%</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6</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dirty="0">
                          <a:solidFill>
                            <a:srgbClr val="FFFF00"/>
                          </a:solidFill>
                          <a:effectLst/>
                          <a:hlinkClick r:id="rId2"/>
                        </a:rPr>
                        <a:t>Niños</a:t>
                      </a:r>
                      <a:endParaRPr lang="en-US" sz="1400" dirty="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3.57%</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5</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a:solidFill>
                            <a:srgbClr val="FFFF00"/>
                          </a:solidFill>
                          <a:effectLst/>
                          <a:hlinkClick r:id="rId2"/>
                        </a:rPr>
                        <a:t>School</a:t>
                      </a:r>
                      <a:endParaRPr lang="en-US" sz="140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3.57%</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5</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a:solidFill>
                            <a:srgbClr val="FFFF00"/>
                          </a:solidFill>
                          <a:effectLst/>
                          <a:hlinkClick r:id="rId2"/>
                        </a:rPr>
                        <a:t>Jóvenes</a:t>
                      </a:r>
                      <a:endParaRPr lang="en-US" sz="140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2.86%</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4</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dirty="0">
                          <a:solidFill>
                            <a:srgbClr val="FFFF00"/>
                          </a:solidFill>
                          <a:effectLst/>
                          <a:hlinkClick r:id="rId2"/>
                        </a:rPr>
                        <a:t>Activities</a:t>
                      </a:r>
                      <a:endParaRPr lang="en-US" sz="1400" dirty="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2.14%</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3</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dirty="0">
                          <a:solidFill>
                            <a:srgbClr val="FFFF00"/>
                          </a:solidFill>
                          <a:effectLst/>
                          <a:hlinkClick r:id="rId2"/>
                        </a:rPr>
                        <a:t>Bathrooms</a:t>
                      </a:r>
                      <a:endParaRPr lang="en-US" sz="1400" dirty="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2.14%</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3</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a:solidFill>
                            <a:srgbClr val="FFFF00"/>
                          </a:solidFill>
                          <a:effectLst/>
                          <a:hlinkClick r:id="rId2"/>
                        </a:rPr>
                        <a:t>Room</a:t>
                      </a:r>
                      <a:endParaRPr lang="en-US" sz="140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2.14%</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3</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dirty="0">
                          <a:solidFill>
                            <a:srgbClr val="FFFF00"/>
                          </a:solidFill>
                          <a:effectLst/>
                          <a:hlinkClick r:id="rId2"/>
                        </a:rPr>
                        <a:t>Sonido</a:t>
                      </a:r>
                      <a:endParaRPr lang="en-US" sz="1400" dirty="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2.14%</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3</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dirty="0">
                          <a:solidFill>
                            <a:srgbClr val="FFFF00"/>
                          </a:solidFill>
                          <a:effectLst/>
                          <a:hlinkClick r:id="rId2"/>
                        </a:rPr>
                        <a:t>Miss Sea</a:t>
                      </a:r>
                      <a:endParaRPr lang="en-US" sz="1400" dirty="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a:effectLst/>
                        </a:rPr>
                        <a:t>1.43%</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2</a:t>
                      </a:r>
                      <a:endParaRPr lang="en-US" sz="1200" dirty="0">
                        <a:effectLst/>
                        <a:latin typeface="Cambria"/>
                        <a:ea typeface="ＭＳ 明朝"/>
                        <a:cs typeface="Times New Roman"/>
                      </a:endParaRPr>
                    </a:p>
                  </a:txBody>
                  <a:tcPr marL="68580" marR="68580" marT="0" marB="0"/>
                </a:tc>
              </a:tr>
              <a:tr h="370840">
                <a:tc>
                  <a:txBody>
                    <a:bodyPr/>
                    <a:lstStyle/>
                    <a:p>
                      <a:pPr marL="342900" marR="0" lvl="0" indent="-342900" algn="ctr">
                        <a:spcBef>
                          <a:spcPts val="0"/>
                        </a:spcBef>
                        <a:spcAft>
                          <a:spcPts val="0"/>
                        </a:spcAft>
                        <a:buSzPts val="1000"/>
                        <a:buFont typeface="Symbol"/>
                        <a:buChar char=""/>
                        <a:tabLst>
                          <a:tab pos="457200" algn="l"/>
                        </a:tabLst>
                      </a:pPr>
                      <a:r>
                        <a:rPr lang="en-US" sz="1400" u="none" strike="noStrike" dirty="0">
                          <a:solidFill>
                            <a:srgbClr val="FFFF00"/>
                          </a:solidFill>
                          <a:effectLst/>
                          <a:hlinkClick r:id="rId2"/>
                        </a:rPr>
                        <a:t>Catholics</a:t>
                      </a:r>
                      <a:endParaRPr lang="en-US" sz="1400" dirty="0">
                        <a:solidFill>
                          <a:srgbClr val="FFFF00"/>
                        </a:solidFill>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1.43%</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dirty="0">
                          <a:effectLst/>
                        </a:rPr>
                        <a:t>2</a:t>
                      </a:r>
                      <a:endParaRPr lang="en-US" sz="1200" dirty="0">
                        <a:effectLst/>
                        <a:latin typeface="Cambria"/>
                        <a:ea typeface="ＭＳ 明朝"/>
                        <a:cs typeface="Times New Roman"/>
                      </a:endParaRPr>
                    </a:p>
                  </a:txBody>
                  <a:tcPr marL="68580" marR="68580" marT="0" marB="0"/>
                </a:tc>
              </a:tr>
            </a:tbl>
          </a:graphicData>
        </a:graphic>
      </p:graphicFrame>
      <p:sp>
        <p:nvSpPr>
          <p:cNvPr id="5" name="Text Placeholder 4"/>
          <p:cNvSpPr>
            <a:spLocks noGrp="1"/>
          </p:cNvSpPr>
          <p:nvPr>
            <p:ph type="body" sz="quarter" idx="3"/>
          </p:nvPr>
        </p:nvSpPr>
        <p:spPr/>
        <p:txBody>
          <a:bodyPr/>
          <a:lstStyle/>
          <a:p>
            <a:endParaRPr lang="en-US"/>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2115035566"/>
              </p:ext>
            </p:extLst>
          </p:nvPr>
        </p:nvGraphicFramePr>
        <p:xfrm>
          <a:off x="4645025" y="2174875"/>
          <a:ext cx="4041774" cy="4726297"/>
        </p:xfrm>
        <a:graphic>
          <a:graphicData uri="http://schemas.openxmlformats.org/drawingml/2006/table">
            <a:tbl>
              <a:tblPr firstRow="1" bandRow="1">
                <a:tableStyleId>{9D7B26C5-4107-4FEC-AEDC-1716B250A1EF}</a:tableStyleId>
              </a:tblPr>
              <a:tblGrid>
                <a:gridCol w="1347258"/>
                <a:gridCol w="1347258"/>
                <a:gridCol w="1347258"/>
              </a:tblGrid>
              <a:tr h="352078">
                <a:tc>
                  <a:txBody>
                    <a:bodyPr/>
                    <a:lstStyle/>
                    <a:p>
                      <a:pPr marL="342900" marR="0" lvl="0" indent="-342900" algn="ctr">
                        <a:spcBef>
                          <a:spcPts val="0"/>
                        </a:spcBef>
                        <a:spcAft>
                          <a:spcPts val="0"/>
                        </a:spcAft>
                        <a:buSzPts val="1000"/>
                        <a:buFont typeface="Symbol"/>
                        <a:buChar char=""/>
                        <a:tabLst>
                          <a:tab pos="457200" algn="l"/>
                        </a:tabLst>
                      </a:pPr>
                      <a:r>
                        <a:rPr lang="en-US" sz="1400" dirty="0">
                          <a:effectLst/>
                          <a:hlinkClick r:id="rId2"/>
                        </a:rPr>
                        <a:t>Elderly</a:t>
                      </a:r>
                      <a:endParaRPr lang="en-US" sz="20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1.43%</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2</a:t>
                      </a:r>
                      <a:endParaRPr lang="en-US" sz="1200">
                        <a:effectLst/>
                        <a:latin typeface="Cambria"/>
                        <a:ea typeface="ＭＳ 明朝"/>
                        <a:cs typeface="Times New Roman"/>
                      </a:endParaRPr>
                    </a:p>
                  </a:txBody>
                  <a:tcPr marL="68580" marR="68580" marT="0" marB="0"/>
                </a:tc>
              </a:tr>
              <a:tr h="405131">
                <a:tc>
                  <a:txBody>
                    <a:bodyPr/>
                    <a:lstStyle/>
                    <a:p>
                      <a:pPr marL="342900" marR="0" lvl="0" indent="-342900" algn="ctr">
                        <a:spcBef>
                          <a:spcPts val="0"/>
                        </a:spcBef>
                        <a:spcAft>
                          <a:spcPts val="0"/>
                        </a:spcAft>
                        <a:buSzPts val="1000"/>
                        <a:buFont typeface="Symbol"/>
                        <a:buChar char=""/>
                        <a:tabLst>
                          <a:tab pos="457200" algn="l"/>
                        </a:tabLst>
                      </a:pPr>
                      <a:r>
                        <a:rPr lang="en-US" sz="1400" dirty="0">
                          <a:effectLst/>
                          <a:hlinkClick r:id="rId2"/>
                        </a:rPr>
                        <a:t>Matrimonios</a:t>
                      </a:r>
                      <a:endParaRPr lang="en-US" sz="20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1.43%</a:t>
                      </a:r>
                      <a:endParaRPr lang="en-US" sz="12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2</a:t>
                      </a:r>
                      <a:endParaRPr lang="en-US" sz="1200">
                        <a:effectLst/>
                        <a:latin typeface="Cambria"/>
                        <a:ea typeface="ＭＳ 明朝"/>
                        <a:cs typeface="Times New Roman"/>
                      </a:endParaRPr>
                    </a:p>
                  </a:txBody>
                  <a:tcPr marL="68580" marR="68580" marT="0" marB="0"/>
                </a:tc>
              </a:tr>
              <a:tr h="352078">
                <a:tc>
                  <a:txBody>
                    <a:bodyPr/>
                    <a:lstStyle/>
                    <a:p>
                      <a:pPr marL="342900" marR="0" lvl="0" indent="-342900" algn="ctr">
                        <a:spcBef>
                          <a:spcPts val="0"/>
                        </a:spcBef>
                        <a:spcAft>
                          <a:spcPts val="0"/>
                        </a:spcAft>
                        <a:buSzPts val="1000"/>
                        <a:buFont typeface="Symbol"/>
                        <a:buChar char=""/>
                        <a:tabLst>
                          <a:tab pos="457200" algn="l"/>
                        </a:tabLst>
                      </a:pPr>
                      <a:r>
                        <a:rPr lang="en-US" sz="1400" dirty="0">
                          <a:effectLst/>
                          <a:hlinkClick r:id="rId2"/>
                        </a:rPr>
                        <a:t>Restrooms</a:t>
                      </a:r>
                      <a:endParaRPr lang="en-US" sz="20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1.43%</a:t>
                      </a:r>
                      <a:endParaRPr lang="en-US" sz="12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2</a:t>
                      </a:r>
                      <a:endParaRPr lang="en-US" sz="1200">
                        <a:effectLst/>
                        <a:latin typeface="Cambria"/>
                        <a:ea typeface="ＭＳ 明朝"/>
                        <a:cs typeface="Times New Roman"/>
                      </a:endParaRPr>
                    </a:p>
                  </a:txBody>
                  <a:tcPr marL="68580" marR="68580" marT="0" marB="0"/>
                </a:tc>
              </a:tr>
              <a:tr h="352078">
                <a:tc>
                  <a:txBody>
                    <a:bodyPr/>
                    <a:lstStyle/>
                    <a:p>
                      <a:pPr marL="342900" marR="0" lvl="0" indent="-342900" algn="ctr">
                        <a:spcBef>
                          <a:spcPts val="0"/>
                        </a:spcBef>
                        <a:spcAft>
                          <a:spcPts val="0"/>
                        </a:spcAft>
                        <a:buSzPts val="1000"/>
                        <a:buFont typeface="Symbol"/>
                        <a:buChar char=""/>
                        <a:tabLst>
                          <a:tab pos="457200" algn="l"/>
                        </a:tabLst>
                      </a:pPr>
                      <a:r>
                        <a:rPr lang="en-US" sz="1400">
                          <a:effectLst/>
                          <a:hlinkClick r:id="rId2"/>
                        </a:rPr>
                        <a:t>Retreats</a:t>
                      </a:r>
                      <a:endParaRPr lang="en-US" sz="20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1.43%</a:t>
                      </a:r>
                      <a:endParaRPr lang="en-US" sz="12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2</a:t>
                      </a:r>
                      <a:endParaRPr lang="en-US" sz="1200">
                        <a:effectLst/>
                        <a:latin typeface="Cambria"/>
                        <a:ea typeface="ＭＳ 明朝"/>
                        <a:cs typeface="Times New Roman"/>
                      </a:endParaRPr>
                    </a:p>
                  </a:txBody>
                  <a:tcPr marL="68580" marR="68580" marT="0" marB="0"/>
                </a:tc>
              </a:tr>
              <a:tr h="352078">
                <a:tc>
                  <a:txBody>
                    <a:bodyPr/>
                    <a:lstStyle/>
                    <a:p>
                      <a:pPr marL="342900" marR="0" lvl="0" indent="-342900" algn="ctr">
                        <a:spcBef>
                          <a:spcPts val="0"/>
                        </a:spcBef>
                        <a:spcAft>
                          <a:spcPts val="0"/>
                        </a:spcAft>
                        <a:buSzPts val="1000"/>
                        <a:buFont typeface="Symbol"/>
                        <a:buChar char=""/>
                        <a:tabLst>
                          <a:tab pos="457200" algn="l"/>
                        </a:tabLst>
                      </a:pPr>
                      <a:r>
                        <a:rPr lang="en-US" sz="1400">
                          <a:effectLst/>
                          <a:hlinkClick r:id="rId2"/>
                        </a:rPr>
                        <a:t>Support</a:t>
                      </a:r>
                      <a:endParaRPr lang="en-US" sz="20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1.43%</a:t>
                      </a:r>
                      <a:endParaRPr lang="en-US" sz="12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2</a:t>
                      </a:r>
                      <a:endParaRPr lang="en-US" sz="1200">
                        <a:effectLst/>
                        <a:latin typeface="Cambria"/>
                        <a:ea typeface="ＭＳ 明朝"/>
                        <a:cs typeface="Times New Roman"/>
                      </a:endParaRPr>
                    </a:p>
                  </a:txBody>
                  <a:tcPr marL="68580" marR="68580" marT="0" marB="0"/>
                </a:tc>
              </a:tr>
              <a:tr h="352078">
                <a:tc>
                  <a:txBody>
                    <a:bodyPr/>
                    <a:lstStyle/>
                    <a:p>
                      <a:pPr marL="342900" marR="0" lvl="0" indent="-342900" algn="ctr">
                        <a:spcBef>
                          <a:spcPts val="0"/>
                        </a:spcBef>
                        <a:spcAft>
                          <a:spcPts val="0"/>
                        </a:spcAft>
                        <a:buSzPts val="1000"/>
                        <a:buFont typeface="Symbol"/>
                        <a:buChar char=""/>
                        <a:tabLst>
                          <a:tab pos="457200" algn="l"/>
                        </a:tabLst>
                      </a:pPr>
                      <a:r>
                        <a:rPr lang="en-US" sz="1400" dirty="0">
                          <a:effectLst/>
                          <a:hlinkClick r:id="rId2"/>
                        </a:rPr>
                        <a:t>Carpet</a:t>
                      </a:r>
                      <a:endParaRPr lang="en-US" sz="20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1.43%</a:t>
                      </a:r>
                      <a:endParaRPr lang="en-US" sz="12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2</a:t>
                      </a:r>
                      <a:endParaRPr lang="en-US" sz="1200">
                        <a:effectLst/>
                        <a:latin typeface="Cambria"/>
                        <a:ea typeface="ＭＳ 明朝"/>
                        <a:cs typeface="Times New Roman"/>
                      </a:endParaRPr>
                    </a:p>
                  </a:txBody>
                  <a:tcPr marL="68580" marR="68580" marT="0" marB="0"/>
                </a:tc>
              </a:tr>
              <a:tr h="352078">
                <a:tc>
                  <a:txBody>
                    <a:bodyPr/>
                    <a:lstStyle/>
                    <a:p>
                      <a:pPr marL="342900" marR="0" lvl="0" indent="-342900" algn="ctr">
                        <a:spcBef>
                          <a:spcPts val="0"/>
                        </a:spcBef>
                        <a:spcAft>
                          <a:spcPts val="0"/>
                        </a:spcAft>
                        <a:buSzPts val="1000"/>
                        <a:buFont typeface="Symbol"/>
                        <a:buChar char=""/>
                        <a:tabLst>
                          <a:tab pos="457200" algn="l"/>
                        </a:tabLst>
                      </a:pPr>
                      <a:r>
                        <a:rPr lang="en-US" sz="1400">
                          <a:effectLst/>
                          <a:hlinkClick r:id="rId2"/>
                        </a:rPr>
                        <a:t>Adults</a:t>
                      </a:r>
                      <a:endParaRPr lang="en-US" sz="20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1.43%</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2</a:t>
                      </a:r>
                      <a:endParaRPr lang="en-US" sz="1200">
                        <a:effectLst/>
                        <a:latin typeface="Cambria"/>
                        <a:ea typeface="ＭＳ 明朝"/>
                        <a:cs typeface="Times New Roman"/>
                      </a:endParaRPr>
                    </a:p>
                  </a:txBody>
                  <a:tcPr marL="68580" marR="68580" marT="0" marB="0"/>
                </a:tc>
              </a:tr>
              <a:tr h="352078">
                <a:tc>
                  <a:txBody>
                    <a:bodyPr/>
                    <a:lstStyle/>
                    <a:p>
                      <a:pPr marL="342900" marR="0" lvl="0" indent="-342900" algn="ctr">
                        <a:spcBef>
                          <a:spcPts val="0"/>
                        </a:spcBef>
                        <a:spcAft>
                          <a:spcPts val="0"/>
                        </a:spcAft>
                        <a:buSzPts val="1000"/>
                        <a:buFont typeface="Symbol"/>
                        <a:buChar char=""/>
                        <a:tabLst>
                          <a:tab pos="457200" algn="l"/>
                        </a:tabLst>
                      </a:pPr>
                      <a:r>
                        <a:rPr lang="en-US" sz="1400" dirty="0">
                          <a:effectLst/>
                          <a:hlinkClick r:id="rId2"/>
                        </a:rPr>
                        <a:t>Children</a:t>
                      </a:r>
                      <a:endParaRPr lang="en-US" sz="20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1.43%</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2</a:t>
                      </a:r>
                      <a:endParaRPr lang="en-US" sz="1200">
                        <a:effectLst/>
                        <a:latin typeface="Cambria"/>
                        <a:ea typeface="ＭＳ 明朝"/>
                        <a:cs typeface="Times New Roman"/>
                      </a:endParaRPr>
                    </a:p>
                  </a:txBody>
                  <a:tcPr marL="68580" marR="68580" marT="0" marB="0"/>
                </a:tc>
              </a:tr>
              <a:tr h="352078">
                <a:tc>
                  <a:txBody>
                    <a:bodyPr/>
                    <a:lstStyle/>
                    <a:p>
                      <a:pPr marL="342900" marR="0" lvl="0" indent="-342900" algn="ctr">
                        <a:spcBef>
                          <a:spcPts val="0"/>
                        </a:spcBef>
                        <a:spcAft>
                          <a:spcPts val="0"/>
                        </a:spcAft>
                        <a:buSzPts val="1000"/>
                        <a:buFont typeface="Symbol"/>
                        <a:buChar char=""/>
                        <a:tabLst>
                          <a:tab pos="457200" algn="l"/>
                        </a:tabLst>
                      </a:pPr>
                      <a:r>
                        <a:rPr lang="en-US" sz="1400">
                          <a:effectLst/>
                          <a:hlinkClick r:id="rId2"/>
                        </a:rPr>
                        <a:t>Familia</a:t>
                      </a:r>
                      <a:endParaRPr lang="en-US" sz="20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1.43%</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2</a:t>
                      </a:r>
                      <a:endParaRPr lang="en-US" sz="1200" dirty="0">
                        <a:effectLst/>
                        <a:latin typeface="Cambria"/>
                        <a:ea typeface="ＭＳ 明朝"/>
                        <a:cs typeface="Times New Roman"/>
                      </a:endParaRPr>
                    </a:p>
                  </a:txBody>
                  <a:tcPr marL="68580" marR="68580" marT="0" marB="0"/>
                </a:tc>
              </a:tr>
              <a:tr h="405131">
                <a:tc>
                  <a:txBody>
                    <a:bodyPr/>
                    <a:lstStyle/>
                    <a:p>
                      <a:pPr marL="342900" marR="0" lvl="0" indent="-342900" algn="ctr">
                        <a:spcBef>
                          <a:spcPts val="0"/>
                        </a:spcBef>
                        <a:spcAft>
                          <a:spcPts val="0"/>
                        </a:spcAft>
                        <a:buSzPts val="1000"/>
                        <a:buFont typeface="Symbol"/>
                        <a:buChar char=""/>
                        <a:tabLst>
                          <a:tab pos="457200" algn="l"/>
                        </a:tabLst>
                      </a:pPr>
                      <a:r>
                        <a:rPr lang="en-US" sz="1400">
                          <a:effectLst/>
                          <a:hlinkClick r:id="rId2"/>
                        </a:rPr>
                        <a:t>Monaguillos</a:t>
                      </a:r>
                      <a:endParaRPr lang="en-US" sz="20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1.43%</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2</a:t>
                      </a:r>
                      <a:endParaRPr lang="en-US" sz="1200">
                        <a:effectLst/>
                        <a:latin typeface="Cambria"/>
                        <a:ea typeface="ＭＳ 明朝"/>
                        <a:cs typeface="Times New Roman"/>
                      </a:endParaRPr>
                    </a:p>
                  </a:txBody>
                  <a:tcPr marL="68580" marR="68580" marT="0" marB="0"/>
                </a:tc>
              </a:tr>
              <a:tr h="352078">
                <a:tc>
                  <a:txBody>
                    <a:bodyPr/>
                    <a:lstStyle/>
                    <a:p>
                      <a:pPr marL="342900" marR="0" lvl="0" indent="-342900" algn="ctr">
                        <a:spcBef>
                          <a:spcPts val="0"/>
                        </a:spcBef>
                        <a:spcAft>
                          <a:spcPts val="0"/>
                        </a:spcAft>
                        <a:buSzPts val="1000"/>
                        <a:buFont typeface="Symbol"/>
                        <a:buChar char=""/>
                        <a:tabLst>
                          <a:tab pos="457200" algn="l"/>
                        </a:tabLst>
                      </a:pPr>
                      <a:r>
                        <a:rPr lang="en-US" sz="1400" dirty="0">
                          <a:effectLst/>
                          <a:hlinkClick r:id="rId2"/>
                        </a:rPr>
                        <a:t>Retiros</a:t>
                      </a:r>
                      <a:endParaRPr lang="en-US" sz="20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1.43%</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2</a:t>
                      </a:r>
                      <a:endParaRPr lang="en-US" sz="1200" dirty="0">
                        <a:effectLst/>
                        <a:latin typeface="Cambria"/>
                        <a:ea typeface="ＭＳ 明朝"/>
                        <a:cs typeface="Times New Roman"/>
                      </a:endParaRPr>
                    </a:p>
                  </a:txBody>
                  <a:tcPr marL="68580" marR="68580" marT="0" marB="0"/>
                </a:tc>
              </a:tr>
              <a:tr h="352078">
                <a:tc>
                  <a:txBody>
                    <a:bodyPr/>
                    <a:lstStyle/>
                    <a:p>
                      <a:pPr marL="342900" marR="0" lvl="0" indent="-342900" algn="ctr">
                        <a:spcBef>
                          <a:spcPts val="0"/>
                        </a:spcBef>
                        <a:spcAft>
                          <a:spcPts val="0"/>
                        </a:spcAft>
                        <a:buSzPts val="1000"/>
                        <a:buFont typeface="Symbol"/>
                        <a:buChar char=""/>
                        <a:tabLst>
                          <a:tab pos="457200" algn="l"/>
                        </a:tabLst>
                      </a:pPr>
                      <a:r>
                        <a:rPr lang="en-US" sz="1400" dirty="0">
                          <a:effectLst/>
                          <a:hlinkClick r:id="rId2"/>
                        </a:rPr>
                        <a:t>Salon</a:t>
                      </a:r>
                      <a:endParaRPr lang="en-US" sz="20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1.43%</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2</a:t>
                      </a:r>
                      <a:endParaRPr lang="en-US" sz="1200" dirty="0">
                        <a:effectLst/>
                        <a:latin typeface="Cambria"/>
                        <a:ea typeface="ＭＳ 明朝"/>
                        <a:cs typeface="Times New Roman"/>
                      </a:endParaRPr>
                    </a:p>
                  </a:txBody>
                  <a:tcPr marL="68580" marR="68580" marT="0" marB="0"/>
                </a:tc>
              </a:tr>
              <a:tr h="352078">
                <a:tc>
                  <a:txBody>
                    <a:bodyPr/>
                    <a:lstStyle/>
                    <a:p>
                      <a:pPr marL="342900" marR="0" lvl="0" indent="-342900" algn="ctr">
                        <a:spcBef>
                          <a:spcPts val="0"/>
                        </a:spcBef>
                        <a:spcAft>
                          <a:spcPts val="0"/>
                        </a:spcAft>
                        <a:buSzPts val="1000"/>
                        <a:buFont typeface="Symbol"/>
                        <a:buChar char=""/>
                        <a:tabLst>
                          <a:tab pos="457200" algn="l"/>
                        </a:tabLst>
                      </a:pPr>
                      <a:r>
                        <a:rPr lang="en-US" sz="1400" dirty="0">
                          <a:effectLst/>
                          <a:hlinkClick r:id="rId2"/>
                        </a:rPr>
                        <a:t>Singles</a:t>
                      </a:r>
                      <a:endParaRPr lang="en-US" sz="2000" dirty="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a:effectLst/>
                        </a:rPr>
                        <a:t>1.43%</a:t>
                      </a:r>
                      <a:endParaRPr lang="en-US" sz="1200">
                        <a:effectLst/>
                        <a:latin typeface="Cambria"/>
                        <a:ea typeface="ＭＳ 明朝"/>
                        <a:cs typeface="Times New Roman"/>
                      </a:endParaRPr>
                    </a:p>
                  </a:txBody>
                  <a:tcPr marL="68580" marR="68580" marT="0" marB="0"/>
                </a:tc>
                <a:tc>
                  <a:txBody>
                    <a:bodyPr/>
                    <a:lstStyle/>
                    <a:p>
                      <a:pPr marL="0" marR="0" algn="ctr">
                        <a:lnSpc>
                          <a:spcPts val="1125"/>
                        </a:lnSpc>
                        <a:spcBef>
                          <a:spcPts val="0"/>
                        </a:spcBef>
                        <a:spcAft>
                          <a:spcPts val="0"/>
                        </a:spcAft>
                      </a:pPr>
                      <a:r>
                        <a:rPr lang="en-US" sz="1000" dirty="0">
                          <a:effectLst/>
                        </a:rPr>
                        <a:t>2</a:t>
                      </a:r>
                      <a:endParaRPr lang="en-US" sz="12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193339727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Youth/</a:t>
            </a:r>
            <a:r>
              <a:rPr lang="en-US" dirty="0" err="1" smtClean="0"/>
              <a:t>jovenes</a:t>
            </a:r>
            <a:endParaRPr lang="en-US"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12" name="Content Placeholder 11" descr="PartA_Data_Q17_180127.pdf"/>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b="31387"/>
          <a:stretch/>
        </p:blipFill>
        <p:spPr>
          <a:xfrm>
            <a:off x="4645025" y="1535113"/>
            <a:ext cx="4041775" cy="4591050"/>
          </a:xfrm>
        </p:spPr>
      </p:pic>
      <p:pic>
        <p:nvPicPr>
          <p:cNvPr id="11" name="Content Placeholder 10" descr="PartA_Data_Q16_180127.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27190"/>
          <a:stretch/>
        </p:blipFill>
        <p:spPr>
          <a:xfrm>
            <a:off x="457200" y="1535113"/>
            <a:ext cx="4040188" cy="4883150"/>
          </a:xfrm>
        </p:spPr>
      </p:pic>
    </p:spTree>
    <p:extLst>
      <p:ext uri="{BB962C8B-B14F-4D97-AF65-F5344CB8AC3E}">
        <p14:creationId xmlns:p14="http://schemas.microsoft.com/office/powerpoint/2010/main" val="78021203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Adults/</a:t>
            </a:r>
            <a:r>
              <a:rPr lang="en-US" dirty="0" err="1" smtClean="0"/>
              <a:t>adultos</a:t>
            </a:r>
            <a:endParaRPr lang="en-US"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6" name="Content Placeholder 5" descr="PartA_Data_Q18_180127.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6191" b="-1"/>
          <a:stretch/>
        </p:blipFill>
        <p:spPr>
          <a:xfrm>
            <a:off x="457200" y="787400"/>
            <a:ext cx="4040188" cy="6392863"/>
          </a:xfrm>
        </p:spPr>
      </p:pic>
      <p:pic>
        <p:nvPicPr>
          <p:cNvPr id="11" name="Content Placeholder 10" descr="PartA_Data_Q22_180127.pdf"/>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13258"/>
          <a:stretch/>
        </p:blipFill>
        <p:spPr>
          <a:xfrm>
            <a:off x="4645025" y="914400"/>
            <a:ext cx="4041775" cy="6507163"/>
          </a:xfrm>
        </p:spPr>
      </p:pic>
    </p:spTree>
    <p:extLst>
      <p:ext uri="{BB962C8B-B14F-4D97-AF65-F5344CB8AC3E}">
        <p14:creationId xmlns:p14="http://schemas.microsoft.com/office/powerpoint/2010/main" val="13071265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Adults/</a:t>
            </a:r>
            <a:r>
              <a:rPr lang="en-US" dirty="0" err="1" smtClean="0"/>
              <a:t>adultos</a:t>
            </a:r>
            <a:endParaRPr lang="en-US"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6" name="Content Placeholder 5" descr="PartA_Data_Q20_180127.pdf"/>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t="1733" b="30538"/>
          <a:stretch/>
        </p:blipFill>
        <p:spPr>
          <a:xfrm>
            <a:off x="4645025" y="1535113"/>
            <a:ext cx="4041775" cy="4591050"/>
          </a:xfrm>
        </p:spPr>
      </p:pic>
      <p:pic>
        <p:nvPicPr>
          <p:cNvPr id="11" name="Content Placeholder 10" descr="PartA_Data_Q19_180127.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821" b="27036"/>
          <a:stretch/>
        </p:blipFill>
        <p:spPr>
          <a:xfrm>
            <a:off x="457200" y="1535114"/>
            <a:ext cx="4040188" cy="4591050"/>
          </a:xfrm>
        </p:spPr>
      </p:pic>
    </p:spTree>
    <p:extLst>
      <p:ext uri="{BB962C8B-B14F-4D97-AF65-F5344CB8AC3E}">
        <p14:creationId xmlns:p14="http://schemas.microsoft.com/office/powerpoint/2010/main" val="145048648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Families/</a:t>
            </a:r>
            <a:r>
              <a:rPr lang="en-US" dirty="0" err="1" smtClean="0"/>
              <a:t>familias</a:t>
            </a:r>
            <a:endParaRPr lang="en-US" dirty="0"/>
          </a:p>
        </p:txBody>
      </p:sp>
      <p:pic>
        <p:nvPicPr>
          <p:cNvPr id="5" name="Content Placeholder 4" descr="PartA_Data_Q23_180127.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61" t="-1778" r="2077" b="22315"/>
          <a:stretch/>
        </p:blipFill>
        <p:spPr>
          <a:xfrm>
            <a:off x="4648200" y="1168400"/>
            <a:ext cx="4038600" cy="5110163"/>
          </a:xfrm>
        </p:spPr>
      </p:pic>
      <p:pic>
        <p:nvPicPr>
          <p:cNvPr id="6" name="Content Placeholder 5" descr="PartA_Data_Q21_180127.pdf"/>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961" b="25409"/>
          <a:stretch/>
        </p:blipFill>
        <p:spPr>
          <a:xfrm>
            <a:off x="457200" y="1168400"/>
            <a:ext cx="4038600" cy="5110163"/>
          </a:xfrm>
        </p:spPr>
      </p:pic>
    </p:spTree>
    <p:extLst>
      <p:ext uri="{BB962C8B-B14F-4D97-AF65-F5344CB8AC3E}">
        <p14:creationId xmlns:p14="http://schemas.microsoft.com/office/powerpoint/2010/main" val="92444128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Logistics/</a:t>
            </a:r>
            <a:r>
              <a:rPr lang="en-US" dirty="0" err="1" smtClean="0"/>
              <a:t>logísticas</a:t>
            </a:r>
            <a:endParaRPr lang="en-US" dirty="0"/>
          </a:p>
        </p:txBody>
      </p:sp>
      <p:sp>
        <p:nvSpPr>
          <p:cNvPr id="3" name="Text Placeholder 2"/>
          <p:cNvSpPr>
            <a:spLocks noGrp="1"/>
          </p:cNvSpPr>
          <p:nvPr>
            <p:ph type="body" idx="1"/>
          </p:nvPr>
        </p:nvSpPr>
        <p:spPr/>
        <p:txBody>
          <a:bodyPr/>
          <a:lstStyle/>
          <a:p>
            <a:endParaRPr lang="en-US"/>
          </a:p>
        </p:txBody>
      </p:sp>
      <p:pic>
        <p:nvPicPr>
          <p:cNvPr id="7" name="Content Placeholder 6" descr="PartA_Data_Q9_180127.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65" b="50000"/>
          <a:stretch/>
        </p:blipFill>
        <p:spPr>
          <a:xfrm>
            <a:off x="457200" y="1535113"/>
            <a:ext cx="4040188" cy="4591050"/>
          </a:xfrm>
          <a:ln>
            <a:noFill/>
          </a:ln>
        </p:spPr>
      </p:pic>
      <p:sp>
        <p:nvSpPr>
          <p:cNvPr id="5" name="Text Placeholder 4"/>
          <p:cNvSpPr>
            <a:spLocks noGrp="1"/>
          </p:cNvSpPr>
          <p:nvPr>
            <p:ph type="body" sz="quarter" idx="3"/>
          </p:nvPr>
        </p:nvSpPr>
        <p:spPr/>
        <p:txBody>
          <a:bodyPr/>
          <a:lstStyle/>
          <a:p>
            <a:endParaRPr lang="en-US"/>
          </a:p>
        </p:txBody>
      </p:sp>
      <p:pic>
        <p:nvPicPr>
          <p:cNvPr id="8" name="Content Placeholder 7" descr="PartA_Data_Q10_180127.pdf"/>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b="32791"/>
          <a:stretch/>
        </p:blipFill>
        <p:spPr>
          <a:xfrm>
            <a:off x="4645025" y="1535113"/>
            <a:ext cx="4041775" cy="4591050"/>
          </a:xfrm>
          <a:ln>
            <a:noFill/>
          </a:ln>
        </p:spPr>
      </p:pic>
    </p:spTree>
    <p:extLst>
      <p:ext uri="{BB962C8B-B14F-4D97-AF65-F5344CB8AC3E}">
        <p14:creationId xmlns:p14="http://schemas.microsoft.com/office/powerpoint/2010/main" val="48982263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Church/</a:t>
            </a:r>
            <a:r>
              <a:rPr lang="en-US" dirty="0" err="1" smtClean="0"/>
              <a:t>iglesia</a:t>
            </a:r>
            <a:endParaRPr lang="en-US" dirty="0"/>
          </a:p>
        </p:txBody>
      </p:sp>
      <p:sp>
        <p:nvSpPr>
          <p:cNvPr id="3" name="Text Placeholder 2"/>
          <p:cNvSpPr>
            <a:spLocks noGrp="1"/>
          </p:cNvSpPr>
          <p:nvPr>
            <p:ph type="body" idx="1"/>
          </p:nvPr>
        </p:nvSpPr>
        <p:spPr/>
        <p:txBody>
          <a:bodyPr/>
          <a:lstStyle/>
          <a:p>
            <a:endParaRPr lang="en-US"/>
          </a:p>
        </p:txBody>
      </p:sp>
      <p:pic>
        <p:nvPicPr>
          <p:cNvPr id="7" name="Content Placeholder 6" descr="PartB_Data_Q21_180127.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176" t="2118" r="3343" b="31207"/>
          <a:stretch/>
        </p:blipFill>
        <p:spPr>
          <a:xfrm>
            <a:off x="457200" y="1535113"/>
            <a:ext cx="4040188" cy="4881563"/>
          </a:xfrm>
        </p:spPr>
      </p:pic>
      <p:sp>
        <p:nvSpPr>
          <p:cNvPr id="5" name="Text Placeholder 4"/>
          <p:cNvSpPr>
            <a:spLocks noGrp="1"/>
          </p:cNvSpPr>
          <p:nvPr>
            <p:ph type="body" sz="quarter" idx="3"/>
          </p:nvPr>
        </p:nvSpPr>
        <p:spPr/>
        <p:txBody>
          <a:bodyPr/>
          <a:lstStyle/>
          <a:p>
            <a:endParaRPr lang="en-US"/>
          </a:p>
        </p:txBody>
      </p:sp>
      <p:pic>
        <p:nvPicPr>
          <p:cNvPr id="8" name="Content Placeholder 7" descr="PartB_Data_Q22_180127.pdf"/>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3077" b="33223"/>
          <a:stretch/>
        </p:blipFill>
        <p:spPr>
          <a:xfrm>
            <a:off x="4645025" y="1193800"/>
            <a:ext cx="4041775" cy="5080001"/>
          </a:xfrm>
        </p:spPr>
      </p:pic>
    </p:spTree>
    <p:extLst>
      <p:ext uri="{BB962C8B-B14F-4D97-AF65-F5344CB8AC3E}">
        <p14:creationId xmlns:p14="http://schemas.microsoft.com/office/powerpoint/2010/main" val="49229019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Facilities/</a:t>
            </a:r>
            <a:r>
              <a:rPr lang="en-US" dirty="0" err="1" smtClean="0"/>
              <a:t>instalaciones</a:t>
            </a:r>
            <a:endParaRPr lang="en-US" dirty="0"/>
          </a:p>
        </p:txBody>
      </p:sp>
      <p:pic>
        <p:nvPicPr>
          <p:cNvPr id="7" name="Content Placeholder 6" descr="PartB_Data_Q23_180127.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 r="-3020" b="35644"/>
          <a:stretch/>
        </p:blipFill>
        <p:spPr/>
      </p:pic>
    </p:spTree>
    <p:extLst>
      <p:ext uri="{BB962C8B-B14F-4D97-AF65-F5344CB8AC3E}">
        <p14:creationId xmlns:p14="http://schemas.microsoft.com/office/powerpoint/2010/main" val="320322368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Sound/</a:t>
            </a:r>
            <a:r>
              <a:rPr lang="en-US" dirty="0" err="1" smtClean="0"/>
              <a:t>sonido</a:t>
            </a:r>
            <a:endParaRPr lang="en-US" dirty="0"/>
          </a:p>
        </p:txBody>
      </p:sp>
      <p:sp>
        <p:nvSpPr>
          <p:cNvPr id="3" name="Text Placeholder 2"/>
          <p:cNvSpPr>
            <a:spLocks noGrp="1"/>
          </p:cNvSpPr>
          <p:nvPr>
            <p:ph type="body" idx="1"/>
          </p:nvPr>
        </p:nvSpPr>
        <p:spPr/>
        <p:txBody>
          <a:bodyPr/>
          <a:lstStyle/>
          <a:p>
            <a:endParaRPr lang="en-US"/>
          </a:p>
        </p:txBody>
      </p:sp>
      <p:pic>
        <p:nvPicPr>
          <p:cNvPr id="7" name="Content Placeholder 6" descr="PartB_Data_Q26_180127.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560" r="5530" b="39017"/>
          <a:stretch/>
        </p:blipFill>
        <p:spPr>
          <a:xfrm>
            <a:off x="457200" y="1417638"/>
            <a:ext cx="4040188" cy="4708525"/>
          </a:xfrm>
        </p:spPr>
      </p:pic>
      <p:sp>
        <p:nvSpPr>
          <p:cNvPr id="5" name="Text Placeholder 4"/>
          <p:cNvSpPr>
            <a:spLocks noGrp="1"/>
          </p:cNvSpPr>
          <p:nvPr>
            <p:ph type="body" sz="quarter" idx="3"/>
          </p:nvPr>
        </p:nvSpPr>
        <p:spPr/>
        <p:txBody>
          <a:bodyPr/>
          <a:lstStyle/>
          <a:p>
            <a:endParaRPr lang="en-US"/>
          </a:p>
        </p:txBody>
      </p:sp>
      <p:pic>
        <p:nvPicPr>
          <p:cNvPr id="8" name="Content Placeholder 7" descr="PartB_Data_Q25_180127.pdf"/>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3341" t="-1603" b="37362"/>
          <a:stretch/>
        </p:blipFill>
        <p:spPr>
          <a:xfrm>
            <a:off x="4645025" y="1417638"/>
            <a:ext cx="4041775" cy="4868863"/>
          </a:xfrm>
        </p:spPr>
      </p:pic>
    </p:spTree>
    <p:extLst>
      <p:ext uri="{BB962C8B-B14F-4D97-AF65-F5344CB8AC3E}">
        <p14:creationId xmlns:p14="http://schemas.microsoft.com/office/powerpoint/2010/main" val="248760567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Music/</a:t>
            </a:r>
            <a:r>
              <a:rPr lang="en-US" dirty="0" err="1" smtClean="0"/>
              <a:t>música</a:t>
            </a:r>
            <a:endParaRPr lang="en-US" dirty="0"/>
          </a:p>
        </p:txBody>
      </p:sp>
      <p:sp>
        <p:nvSpPr>
          <p:cNvPr id="3" name="Text Placeholder 2"/>
          <p:cNvSpPr>
            <a:spLocks noGrp="1"/>
          </p:cNvSpPr>
          <p:nvPr>
            <p:ph type="body" idx="1"/>
          </p:nvPr>
        </p:nvSpPr>
        <p:spPr/>
        <p:txBody>
          <a:bodyPr/>
          <a:lstStyle/>
          <a:p>
            <a:endParaRPr lang="en-US"/>
          </a:p>
        </p:txBody>
      </p:sp>
      <p:pic>
        <p:nvPicPr>
          <p:cNvPr id="7" name="Content Placeholder 6" descr="PartB_Data_Q24_180127.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454" b="34118"/>
          <a:stretch/>
        </p:blipFill>
        <p:spPr>
          <a:xfrm>
            <a:off x="457200" y="1417638"/>
            <a:ext cx="4040188" cy="4708525"/>
          </a:xfrm>
        </p:spPr>
      </p:pic>
      <p:sp>
        <p:nvSpPr>
          <p:cNvPr id="5" name="Text Placeholder 4"/>
          <p:cNvSpPr>
            <a:spLocks noGrp="1"/>
          </p:cNvSpPr>
          <p:nvPr>
            <p:ph type="body" sz="quarter" idx="3"/>
          </p:nvPr>
        </p:nvSpPr>
        <p:spPr/>
        <p:txBody>
          <a:bodyPr/>
          <a:lstStyle/>
          <a:p>
            <a:endParaRPr lang="en-US"/>
          </a:p>
        </p:txBody>
      </p:sp>
      <p:pic>
        <p:nvPicPr>
          <p:cNvPr id="8" name="Content Placeholder 7" descr="PartB_Data_Q27_180127.pdf"/>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3420" t="1682" r="2943" b="32559"/>
          <a:stretch/>
        </p:blipFill>
        <p:spPr>
          <a:xfrm>
            <a:off x="4645025" y="1535113"/>
            <a:ext cx="4041775" cy="4591050"/>
          </a:xfrm>
        </p:spPr>
      </p:pic>
    </p:spTree>
    <p:extLst>
      <p:ext uri="{BB962C8B-B14F-4D97-AF65-F5344CB8AC3E}">
        <p14:creationId xmlns:p14="http://schemas.microsoft.com/office/powerpoint/2010/main" val="18700440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Suggestions/</a:t>
            </a:r>
            <a:r>
              <a:rPr lang="en-US" dirty="0" err="1" smtClean="0"/>
              <a:t>sugerencias</a:t>
            </a:r>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normAutofit fontScale="70000" lnSpcReduction="20000"/>
          </a:bodyPr>
          <a:lstStyle/>
          <a:p>
            <a:pPr marL="0" indent="0" algn="ctr">
              <a:buNone/>
            </a:pPr>
            <a:r>
              <a:rPr lang="en-US" dirty="0"/>
              <a:t>What would you like to see St. Isidore doing that we are not currently doing?</a:t>
            </a:r>
          </a:p>
          <a:p>
            <a:pPr marL="0" indent="0">
              <a:buNone/>
            </a:pPr>
            <a:r>
              <a:rPr lang="en-US" dirty="0"/>
              <a:t> </a:t>
            </a:r>
          </a:p>
          <a:p>
            <a:r>
              <a:rPr lang="en-US" dirty="0"/>
              <a:t>Bring back Knights pancake breakfast.</a:t>
            </a:r>
          </a:p>
          <a:p>
            <a:pPr marL="0" indent="0">
              <a:buNone/>
            </a:pPr>
            <a:r>
              <a:rPr lang="en-US" dirty="0"/>
              <a:t> </a:t>
            </a:r>
          </a:p>
          <a:p>
            <a:r>
              <a:rPr lang="en-US" dirty="0"/>
              <a:t>Adding more youth activities, such as, teen sports, teen bible studies, teen prayer sessions with flex times.</a:t>
            </a:r>
          </a:p>
          <a:p>
            <a:pPr marL="0" indent="0">
              <a:buNone/>
            </a:pPr>
            <a:r>
              <a:rPr lang="en-US" dirty="0"/>
              <a:t> </a:t>
            </a:r>
          </a:p>
          <a:p>
            <a:r>
              <a:rPr lang="en-US" dirty="0"/>
              <a:t>Improve hospitality with maybe donuts or cookies once a month. Involve the youth from CCD in the Mass like you do the youth at the school. Have more families bringing up the gifts, not the same couples.</a:t>
            </a:r>
          </a:p>
          <a:p>
            <a:endParaRPr lang="en-US" dirty="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normAutofit fontScale="62500" lnSpcReduction="20000"/>
          </a:bodyPr>
          <a:lstStyle/>
          <a:p>
            <a:pPr marL="0" indent="0" algn="ctr">
              <a:buNone/>
            </a:pPr>
            <a:r>
              <a:rPr lang="en-US" dirty="0" err="1"/>
              <a:t>Que</a:t>
            </a:r>
            <a:r>
              <a:rPr lang="en-US" dirty="0"/>
              <a:t> le </a:t>
            </a:r>
            <a:r>
              <a:rPr lang="en-US" dirty="0" err="1"/>
              <a:t>gustaría</a:t>
            </a:r>
            <a:r>
              <a:rPr lang="en-US" dirty="0"/>
              <a:t> </a:t>
            </a:r>
            <a:r>
              <a:rPr lang="en-US" dirty="0" err="1"/>
              <a:t>que</a:t>
            </a:r>
            <a:r>
              <a:rPr lang="en-US" dirty="0"/>
              <a:t> St. </a:t>
            </a:r>
            <a:r>
              <a:rPr lang="en-US" dirty="0" err="1"/>
              <a:t>isidore</a:t>
            </a:r>
            <a:r>
              <a:rPr lang="en-US" dirty="0"/>
              <a:t> Parish </a:t>
            </a:r>
            <a:r>
              <a:rPr lang="en-US" dirty="0" err="1"/>
              <a:t>estuviera</a:t>
            </a:r>
            <a:r>
              <a:rPr lang="en-US" dirty="0"/>
              <a:t> </a:t>
            </a:r>
            <a:r>
              <a:rPr lang="en-US" dirty="0" err="1"/>
              <a:t>haciendo</a:t>
            </a:r>
            <a:r>
              <a:rPr lang="en-US" dirty="0"/>
              <a:t> </a:t>
            </a:r>
            <a:r>
              <a:rPr lang="en-US" dirty="0" err="1"/>
              <a:t>que</a:t>
            </a:r>
            <a:r>
              <a:rPr lang="en-US" dirty="0"/>
              <a:t> no </a:t>
            </a:r>
            <a:r>
              <a:rPr lang="en-US" dirty="0" err="1"/>
              <a:t>estamos</a:t>
            </a:r>
            <a:r>
              <a:rPr lang="en-US" dirty="0"/>
              <a:t> </a:t>
            </a:r>
            <a:r>
              <a:rPr lang="en-US" dirty="0" err="1"/>
              <a:t>haciendo</a:t>
            </a:r>
            <a:r>
              <a:rPr lang="en-US" dirty="0"/>
              <a:t> </a:t>
            </a:r>
            <a:r>
              <a:rPr lang="en-US" dirty="0" err="1"/>
              <a:t>actualmente</a:t>
            </a:r>
            <a:r>
              <a:rPr lang="en-US" dirty="0"/>
              <a:t>?</a:t>
            </a:r>
          </a:p>
          <a:p>
            <a:pPr marL="0" indent="0">
              <a:buNone/>
            </a:pPr>
            <a:r>
              <a:rPr lang="en-US" dirty="0"/>
              <a:t> </a:t>
            </a:r>
          </a:p>
          <a:p>
            <a:r>
              <a:rPr lang="en-US" dirty="0" err="1"/>
              <a:t>Por</a:t>
            </a:r>
            <a:r>
              <a:rPr lang="en-US" dirty="0"/>
              <a:t> </a:t>
            </a:r>
            <a:r>
              <a:rPr lang="en-US" dirty="0" err="1"/>
              <a:t>ahora</a:t>
            </a:r>
            <a:r>
              <a:rPr lang="en-US" dirty="0"/>
              <a:t> </a:t>
            </a:r>
            <a:r>
              <a:rPr lang="en-US" dirty="0" err="1"/>
              <a:t>todo</a:t>
            </a:r>
            <a:r>
              <a:rPr lang="en-US" dirty="0"/>
              <a:t> </a:t>
            </a:r>
            <a:r>
              <a:rPr lang="en-US" dirty="0" err="1"/>
              <a:t>esta</a:t>
            </a:r>
            <a:r>
              <a:rPr lang="en-US" dirty="0"/>
              <a:t> </a:t>
            </a:r>
            <a:r>
              <a:rPr lang="en-US" dirty="0" err="1"/>
              <a:t>bien</a:t>
            </a:r>
            <a:r>
              <a:rPr lang="en-US" dirty="0"/>
              <a:t>.</a:t>
            </a:r>
          </a:p>
          <a:p>
            <a:pPr marL="0" indent="0">
              <a:buNone/>
            </a:pPr>
            <a:r>
              <a:rPr lang="en-US" dirty="0"/>
              <a:t> </a:t>
            </a:r>
          </a:p>
          <a:p>
            <a:r>
              <a:rPr lang="en-US" dirty="0"/>
              <a:t>No </a:t>
            </a:r>
            <a:r>
              <a:rPr lang="en-US" dirty="0" err="1"/>
              <a:t>podemos</a:t>
            </a:r>
            <a:r>
              <a:rPr lang="en-US" dirty="0"/>
              <a:t> </a:t>
            </a:r>
            <a:r>
              <a:rPr lang="en-US" dirty="0" err="1"/>
              <a:t>opinar</a:t>
            </a:r>
            <a:r>
              <a:rPr lang="en-US" dirty="0"/>
              <a:t>; </a:t>
            </a:r>
            <a:r>
              <a:rPr lang="en-US" dirty="0" err="1"/>
              <a:t>por</a:t>
            </a:r>
            <a:r>
              <a:rPr lang="en-US" dirty="0"/>
              <a:t> la </a:t>
            </a:r>
            <a:r>
              <a:rPr lang="en-US" dirty="0" err="1"/>
              <a:t>razón</a:t>
            </a:r>
            <a:r>
              <a:rPr lang="en-US" dirty="0"/>
              <a:t> de </a:t>
            </a:r>
            <a:r>
              <a:rPr lang="en-US" dirty="0" err="1"/>
              <a:t>que</a:t>
            </a:r>
            <a:r>
              <a:rPr lang="en-US" dirty="0"/>
              <a:t> no </a:t>
            </a:r>
            <a:r>
              <a:rPr lang="en-US" dirty="0" err="1"/>
              <a:t>estamos</a:t>
            </a:r>
            <a:r>
              <a:rPr lang="en-US" dirty="0"/>
              <a:t> al </a:t>
            </a:r>
            <a:r>
              <a:rPr lang="en-US" dirty="0" err="1"/>
              <a:t>día</a:t>
            </a:r>
            <a:r>
              <a:rPr lang="en-US" dirty="0"/>
              <a:t> de lo </a:t>
            </a:r>
            <a:r>
              <a:rPr lang="en-US" dirty="0" err="1"/>
              <a:t>que</a:t>
            </a:r>
            <a:r>
              <a:rPr lang="en-US" dirty="0"/>
              <a:t> </a:t>
            </a:r>
            <a:r>
              <a:rPr lang="en-US" dirty="0" err="1"/>
              <a:t>están</a:t>
            </a:r>
            <a:r>
              <a:rPr lang="en-US" dirty="0"/>
              <a:t> </a:t>
            </a:r>
            <a:r>
              <a:rPr lang="en-US" dirty="0" err="1"/>
              <a:t>haciendo</a:t>
            </a:r>
            <a:r>
              <a:rPr lang="en-US" dirty="0"/>
              <a:t>.</a:t>
            </a:r>
          </a:p>
          <a:p>
            <a:pPr marL="0" indent="0">
              <a:buNone/>
            </a:pPr>
            <a:r>
              <a:rPr lang="en-US" dirty="0"/>
              <a:t> </a:t>
            </a:r>
          </a:p>
          <a:p>
            <a:r>
              <a:rPr lang="en-US" dirty="0" err="1"/>
              <a:t>Todo</a:t>
            </a:r>
            <a:r>
              <a:rPr lang="en-US" dirty="0"/>
              <a:t> </a:t>
            </a:r>
            <a:r>
              <a:rPr lang="en-US" dirty="0" err="1"/>
              <a:t>esta</a:t>
            </a:r>
            <a:r>
              <a:rPr lang="en-US" dirty="0"/>
              <a:t> </a:t>
            </a:r>
            <a:r>
              <a:rPr lang="en-US" dirty="0" err="1"/>
              <a:t>bien</a:t>
            </a:r>
            <a:r>
              <a:rPr lang="en-US" dirty="0"/>
              <a:t>.</a:t>
            </a:r>
          </a:p>
          <a:p>
            <a:pPr marL="0" indent="0">
              <a:buNone/>
            </a:pPr>
            <a:r>
              <a:rPr lang="en-US" dirty="0"/>
              <a:t> </a:t>
            </a:r>
          </a:p>
          <a:p>
            <a:r>
              <a:rPr lang="en-US" dirty="0" err="1"/>
              <a:t>Creo</a:t>
            </a:r>
            <a:r>
              <a:rPr lang="en-US" dirty="0"/>
              <a:t> </a:t>
            </a:r>
            <a:r>
              <a:rPr lang="en-US" dirty="0" err="1"/>
              <a:t>que</a:t>
            </a:r>
            <a:r>
              <a:rPr lang="en-US" dirty="0"/>
              <a:t> la </a:t>
            </a:r>
            <a:r>
              <a:rPr lang="en-US" dirty="0" err="1"/>
              <a:t>diócesis</a:t>
            </a:r>
            <a:r>
              <a:rPr lang="en-US" dirty="0"/>
              <a:t> de Sacramento </a:t>
            </a:r>
            <a:r>
              <a:rPr lang="en-US" dirty="0" err="1"/>
              <a:t>es</a:t>
            </a:r>
            <a:r>
              <a:rPr lang="en-US" dirty="0"/>
              <a:t> </a:t>
            </a:r>
            <a:r>
              <a:rPr lang="en-US" dirty="0" err="1"/>
              <a:t>demasiado</a:t>
            </a:r>
            <a:r>
              <a:rPr lang="en-US" dirty="0"/>
              <a:t> </a:t>
            </a:r>
            <a:r>
              <a:rPr lang="en-US" dirty="0" err="1"/>
              <a:t>rígida</a:t>
            </a:r>
            <a:r>
              <a:rPr lang="en-US" dirty="0"/>
              <a:t> y </a:t>
            </a:r>
            <a:r>
              <a:rPr lang="en-US" dirty="0" err="1"/>
              <a:t>muchas</a:t>
            </a:r>
            <a:r>
              <a:rPr lang="en-US" dirty="0"/>
              <a:t> </a:t>
            </a:r>
            <a:r>
              <a:rPr lang="en-US" dirty="0" err="1"/>
              <a:t>cosas</a:t>
            </a:r>
            <a:r>
              <a:rPr lang="en-US" dirty="0"/>
              <a:t> no </a:t>
            </a:r>
            <a:r>
              <a:rPr lang="en-US" dirty="0" err="1"/>
              <a:t>tienen</a:t>
            </a:r>
            <a:r>
              <a:rPr lang="en-US" dirty="0"/>
              <a:t> </a:t>
            </a:r>
            <a:r>
              <a:rPr lang="en-US" dirty="0" err="1"/>
              <a:t>sentido</a:t>
            </a:r>
            <a:r>
              <a:rPr lang="en-US" dirty="0"/>
              <a:t>!</a:t>
            </a:r>
          </a:p>
          <a:p>
            <a:pPr marL="0" indent="0">
              <a:buNone/>
            </a:pPr>
            <a:r>
              <a:rPr lang="en-US" dirty="0"/>
              <a:t> </a:t>
            </a:r>
          </a:p>
          <a:p>
            <a:r>
              <a:rPr lang="en-US" dirty="0" err="1"/>
              <a:t>Misa</a:t>
            </a:r>
            <a:r>
              <a:rPr lang="en-US" dirty="0"/>
              <a:t> especial </a:t>
            </a:r>
            <a:r>
              <a:rPr lang="en-US" dirty="0" err="1"/>
              <a:t>para</a:t>
            </a:r>
            <a:r>
              <a:rPr lang="en-US" dirty="0"/>
              <a:t> </a:t>
            </a:r>
            <a:r>
              <a:rPr lang="en-US" dirty="0" err="1"/>
              <a:t>niños</a:t>
            </a:r>
            <a:r>
              <a:rPr lang="en-US" dirty="0"/>
              <a:t> y </a:t>
            </a:r>
            <a:r>
              <a:rPr lang="en-US" dirty="0" err="1"/>
              <a:t>para</a:t>
            </a:r>
            <a:r>
              <a:rPr lang="en-US" dirty="0"/>
              <a:t> </a:t>
            </a:r>
            <a:r>
              <a:rPr lang="en-US" dirty="0" err="1"/>
              <a:t>jóvenes</a:t>
            </a:r>
            <a:endParaRPr lang="en-US" dirty="0"/>
          </a:p>
          <a:p>
            <a:pPr marL="0" indent="0">
              <a:buNone/>
            </a:pPr>
            <a:r>
              <a:rPr lang="en-US" dirty="0"/>
              <a:t> </a:t>
            </a:r>
          </a:p>
          <a:p>
            <a:r>
              <a:rPr lang="en-US" dirty="0"/>
              <a:t>No nada</a:t>
            </a:r>
          </a:p>
          <a:p>
            <a:endParaRPr lang="en-US" dirty="0"/>
          </a:p>
        </p:txBody>
      </p:sp>
    </p:spTree>
    <p:extLst>
      <p:ext uri="{BB962C8B-B14F-4D97-AF65-F5344CB8AC3E}">
        <p14:creationId xmlns:p14="http://schemas.microsoft.com/office/powerpoint/2010/main" val="35161459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normAutofit fontScale="90000"/>
          </a:bodyPr>
          <a:lstStyle/>
          <a:p>
            <a:r>
              <a:rPr lang="en-US" dirty="0" smtClean="0"/>
              <a:t>Youth Faith Formation/</a:t>
            </a:r>
            <a:r>
              <a:rPr lang="en-US" dirty="0" err="1" smtClean="0"/>
              <a:t>formación</a:t>
            </a:r>
            <a:r>
              <a:rPr lang="en-US" dirty="0" smtClean="0"/>
              <a:t> en la </a:t>
            </a:r>
            <a:r>
              <a:rPr lang="en-US" dirty="0" err="1" smtClean="0"/>
              <a:t>fe</a:t>
            </a:r>
            <a:r>
              <a:rPr lang="en-US" dirty="0" smtClean="0"/>
              <a:t> de los </a:t>
            </a:r>
            <a:r>
              <a:rPr lang="en-US" dirty="0" err="1" smtClean="0"/>
              <a:t>jóvenes</a:t>
            </a:r>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normAutofit fontScale="77500" lnSpcReduction="20000"/>
          </a:bodyPr>
          <a:lstStyle/>
          <a:p>
            <a:pPr marL="0" indent="0" algn="ctr">
              <a:buNone/>
            </a:pPr>
            <a:r>
              <a:rPr lang="en-US" dirty="0"/>
              <a:t>What forms of Youth Faith Formation would you like to see offered?</a:t>
            </a:r>
            <a:endParaRPr lang="en-US" b="1" dirty="0"/>
          </a:p>
          <a:p>
            <a:endParaRPr lang="en-US" dirty="0" smtClean="0"/>
          </a:p>
          <a:p>
            <a:r>
              <a:rPr lang="en-US" dirty="0" smtClean="0"/>
              <a:t>Helping </a:t>
            </a:r>
            <a:r>
              <a:rPr lang="en-US" dirty="0"/>
              <a:t>adapt our young ministry in this changing world, by being clear about what we are being asked to do by the Lord.</a:t>
            </a:r>
          </a:p>
          <a:p>
            <a:pPr marL="0" indent="0">
              <a:buNone/>
            </a:pPr>
            <a:r>
              <a:rPr lang="en-US" dirty="0"/>
              <a:t> </a:t>
            </a:r>
          </a:p>
          <a:p>
            <a:r>
              <a:rPr lang="en-US" dirty="0"/>
              <a:t>Athletic program Social Activities Both Faith infused</a:t>
            </a:r>
          </a:p>
          <a:p>
            <a:pPr marL="0" indent="0">
              <a:buNone/>
            </a:pPr>
            <a:r>
              <a:rPr lang="en-US" dirty="0"/>
              <a:t> </a:t>
            </a:r>
          </a:p>
          <a:p>
            <a:r>
              <a:rPr lang="en-US" dirty="0"/>
              <a:t>Parish is offering a lot at present. Possibly taking young children out during the homily for breaking open the word for children.</a:t>
            </a:r>
          </a:p>
          <a:p>
            <a:endParaRPr lang="en-US" dirty="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normAutofit fontScale="25000" lnSpcReduction="20000"/>
          </a:bodyPr>
          <a:lstStyle/>
          <a:p>
            <a:pPr marL="0" indent="0" algn="ctr">
              <a:buNone/>
            </a:pPr>
            <a:r>
              <a:rPr lang="en-US" sz="6400" dirty="0" err="1"/>
              <a:t>Que</a:t>
            </a:r>
            <a:r>
              <a:rPr lang="en-US" sz="6400" dirty="0"/>
              <a:t> </a:t>
            </a:r>
            <a:r>
              <a:rPr lang="en-US" sz="6400" dirty="0" err="1"/>
              <a:t>maneras</a:t>
            </a:r>
            <a:r>
              <a:rPr lang="en-US" sz="6400" dirty="0"/>
              <a:t> de </a:t>
            </a:r>
            <a:r>
              <a:rPr lang="en-US" sz="6400" dirty="0" err="1"/>
              <a:t>formación</a:t>
            </a:r>
            <a:r>
              <a:rPr lang="en-US" sz="6400" dirty="0"/>
              <a:t> en la </a:t>
            </a:r>
            <a:r>
              <a:rPr lang="en-US" sz="6400" dirty="0" err="1"/>
              <a:t>fe</a:t>
            </a:r>
            <a:r>
              <a:rPr lang="en-US" sz="6400" dirty="0"/>
              <a:t> de los </a:t>
            </a:r>
            <a:r>
              <a:rPr lang="en-US" sz="6400" dirty="0" err="1"/>
              <a:t>jóvenes</a:t>
            </a:r>
            <a:r>
              <a:rPr lang="en-US" sz="6400" dirty="0"/>
              <a:t> le </a:t>
            </a:r>
            <a:r>
              <a:rPr lang="en-US" sz="6400" dirty="0" err="1"/>
              <a:t>gustaría</a:t>
            </a:r>
            <a:r>
              <a:rPr lang="en-US" sz="6400" dirty="0"/>
              <a:t> </a:t>
            </a:r>
            <a:r>
              <a:rPr lang="en-US" sz="6400" dirty="0" err="1"/>
              <a:t>que</a:t>
            </a:r>
            <a:r>
              <a:rPr lang="en-US" sz="6400" dirty="0"/>
              <a:t> se </a:t>
            </a:r>
            <a:r>
              <a:rPr lang="en-US" sz="6400" dirty="0" err="1"/>
              <a:t>ofreciera</a:t>
            </a:r>
            <a:r>
              <a:rPr lang="en-US" sz="6400" dirty="0"/>
              <a:t>?</a:t>
            </a:r>
            <a:endParaRPr lang="en-US" sz="6400" b="1" dirty="0"/>
          </a:p>
          <a:p>
            <a:endParaRPr lang="en-US" sz="6400" dirty="0" smtClean="0"/>
          </a:p>
          <a:p>
            <a:r>
              <a:rPr lang="en-US" sz="6400" dirty="0" err="1" smtClean="0"/>
              <a:t>unta</a:t>
            </a:r>
            <a:r>
              <a:rPr lang="en-US" sz="6400" dirty="0" smtClean="0"/>
              <a:t> </a:t>
            </a:r>
            <a:r>
              <a:rPr lang="en-US" sz="6400" dirty="0"/>
              <a:t>de </a:t>
            </a:r>
            <a:r>
              <a:rPr lang="en-US" sz="6400" dirty="0" err="1"/>
              <a:t>jóvenes</a:t>
            </a:r>
            <a:r>
              <a:rPr lang="en-US" sz="6400" dirty="0"/>
              <a:t> </a:t>
            </a:r>
            <a:r>
              <a:rPr lang="en-US" sz="6400" dirty="0" err="1"/>
              <a:t>para</a:t>
            </a:r>
            <a:r>
              <a:rPr lang="en-US" sz="6400" dirty="0"/>
              <a:t> </a:t>
            </a:r>
            <a:r>
              <a:rPr lang="en-US" sz="6400" dirty="0" err="1"/>
              <a:t>estudiar</a:t>
            </a:r>
            <a:r>
              <a:rPr lang="en-US" sz="6400" dirty="0"/>
              <a:t> la </a:t>
            </a:r>
            <a:r>
              <a:rPr lang="en-US" sz="6400" dirty="0" err="1"/>
              <a:t>biblia</a:t>
            </a:r>
            <a:r>
              <a:rPr lang="en-US" sz="6400" dirty="0"/>
              <a:t>.</a:t>
            </a:r>
          </a:p>
          <a:p>
            <a:pPr marL="0" indent="0">
              <a:buNone/>
            </a:pPr>
            <a:r>
              <a:rPr lang="en-US" sz="6400" dirty="0"/>
              <a:t> </a:t>
            </a:r>
          </a:p>
          <a:p>
            <a:r>
              <a:rPr lang="en-US" sz="6400" dirty="0"/>
              <a:t>No </a:t>
            </a:r>
            <a:r>
              <a:rPr lang="en-US" sz="6400" dirty="0" err="1"/>
              <a:t>tengo</a:t>
            </a:r>
            <a:r>
              <a:rPr lang="en-US" sz="6400" dirty="0"/>
              <a:t> mucho </a:t>
            </a:r>
            <a:r>
              <a:rPr lang="en-US" sz="6400" dirty="0" err="1"/>
              <a:t>información</a:t>
            </a:r>
            <a:r>
              <a:rPr lang="en-US" sz="6400" dirty="0"/>
              <a:t> en </a:t>
            </a:r>
            <a:r>
              <a:rPr lang="en-US" sz="6400" dirty="0" err="1"/>
              <a:t>eso</a:t>
            </a:r>
            <a:r>
              <a:rPr lang="en-US" sz="6400" dirty="0"/>
              <a:t>, y no </a:t>
            </a:r>
            <a:r>
              <a:rPr lang="en-US" sz="6400" dirty="0" err="1"/>
              <a:t>puedo</a:t>
            </a:r>
            <a:r>
              <a:rPr lang="en-US" sz="6400" dirty="0"/>
              <a:t> </a:t>
            </a:r>
            <a:r>
              <a:rPr lang="en-US" sz="6400" dirty="0" err="1"/>
              <a:t>opinar</a:t>
            </a:r>
            <a:r>
              <a:rPr lang="en-US" sz="6400" dirty="0"/>
              <a:t>.</a:t>
            </a:r>
          </a:p>
          <a:p>
            <a:pPr marL="0" indent="0">
              <a:buNone/>
            </a:pPr>
            <a:r>
              <a:rPr lang="en-US" sz="6400" dirty="0"/>
              <a:t> </a:t>
            </a:r>
          </a:p>
          <a:p>
            <a:r>
              <a:rPr lang="en-US" sz="6400" dirty="0"/>
              <a:t>Hasta </a:t>
            </a:r>
            <a:r>
              <a:rPr lang="en-US" sz="6400" dirty="0" err="1"/>
              <a:t>ahora</a:t>
            </a:r>
            <a:r>
              <a:rPr lang="en-US" sz="6400" dirty="0"/>
              <a:t> </a:t>
            </a:r>
            <a:r>
              <a:rPr lang="en-US" sz="6400" dirty="0" err="1"/>
              <a:t>creo</a:t>
            </a:r>
            <a:r>
              <a:rPr lang="en-US" sz="6400" dirty="0"/>
              <a:t> </a:t>
            </a:r>
            <a:r>
              <a:rPr lang="en-US" sz="6400" dirty="0" err="1"/>
              <a:t>que</a:t>
            </a:r>
            <a:r>
              <a:rPr lang="en-US" sz="6400" dirty="0"/>
              <a:t> </a:t>
            </a:r>
            <a:r>
              <a:rPr lang="en-US" sz="6400" dirty="0" err="1"/>
              <a:t>esta</a:t>
            </a:r>
            <a:r>
              <a:rPr lang="en-US" sz="6400" dirty="0"/>
              <a:t> </a:t>
            </a:r>
            <a:r>
              <a:rPr lang="en-US" sz="6400" dirty="0" err="1"/>
              <a:t>bien</a:t>
            </a:r>
            <a:r>
              <a:rPr lang="en-US" sz="6400" dirty="0"/>
              <a:t> el </a:t>
            </a:r>
            <a:r>
              <a:rPr lang="en-US" sz="6400" dirty="0" err="1"/>
              <a:t>trabajo</a:t>
            </a:r>
            <a:r>
              <a:rPr lang="en-US" sz="6400" dirty="0"/>
              <a:t> </a:t>
            </a:r>
            <a:r>
              <a:rPr lang="en-US" sz="6400" dirty="0" err="1"/>
              <a:t>que</a:t>
            </a:r>
            <a:r>
              <a:rPr lang="en-US" sz="6400" dirty="0"/>
              <a:t> </a:t>
            </a:r>
            <a:r>
              <a:rPr lang="en-US" sz="6400" dirty="0" err="1"/>
              <a:t>ustedes</a:t>
            </a:r>
            <a:r>
              <a:rPr lang="en-US" sz="6400" dirty="0"/>
              <a:t> </a:t>
            </a:r>
            <a:r>
              <a:rPr lang="en-US" sz="6400" dirty="0" err="1"/>
              <a:t>hacen</a:t>
            </a:r>
            <a:r>
              <a:rPr lang="en-US" sz="6400" dirty="0"/>
              <a:t> </a:t>
            </a:r>
            <a:r>
              <a:rPr lang="en-US" sz="6400" dirty="0" err="1"/>
              <a:t>para</a:t>
            </a:r>
            <a:r>
              <a:rPr lang="en-US" sz="6400" dirty="0"/>
              <a:t> los </a:t>
            </a:r>
            <a:r>
              <a:rPr lang="en-US" sz="6400" dirty="0" err="1"/>
              <a:t>jóvenes</a:t>
            </a:r>
            <a:r>
              <a:rPr lang="en-US" sz="6400" dirty="0"/>
              <a:t>.</a:t>
            </a:r>
          </a:p>
          <a:p>
            <a:pPr marL="0" indent="0">
              <a:buNone/>
            </a:pPr>
            <a:r>
              <a:rPr lang="en-US" sz="6400" dirty="0"/>
              <a:t> </a:t>
            </a:r>
          </a:p>
          <a:p>
            <a:r>
              <a:rPr lang="en-US" sz="6400" dirty="0" err="1"/>
              <a:t>Ya</a:t>
            </a:r>
            <a:r>
              <a:rPr lang="en-US" sz="6400" dirty="0"/>
              <a:t> hay </a:t>
            </a:r>
            <a:r>
              <a:rPr lang="en-US" sz="6400" dirty="0" err="1"/>
              <a:t>grupo</a:t>
            </a:r>
            <a:r>
              <a:rPr lang="en-US" sz="6400" dirty="0"/>
              <a:t> </a:t>
            </a:r>
            <a:r>
              <a:rPr lang="en-US" sz="6400" dirty="0" err="1"/>
              <a:t>para</a:t>
            </a:r>
            <a:r>
              <a:rPr lang="en-US" sz="6400" dirty="0"/>
              <a:t> </a:t>
            </a:r>
            <a:r>
              <a:rPr lang="en-US" sz="6400" dirty="0" err="1"/>
              <a:t>jóvenes</a:t>
            </a:r>
            <a:r>
              <a:rPr lang="en-US" sz="6400" dirty="0"/>
              <a:t>.</a:t>
            </a:r>
          </a:p>
          <a:p>
            <a:pPr marL="0" indent="0">
              <a:buNone/>
            </a:pPr>
            <a:r>
              <a:rPr lang="en-US" sz="6400" dirty="0"/>
              <a:t> </a:t>
            </a:r>
          </a:p>
          <a:p>
            <a:r>
              <a:rPr lang="en-US" sz="6400" dirty="0" err="1"/>
              <a:t>Misas</a:t>
            </a:r>
            <a:r>
              <a:rPr lang="en-US" sz="6400" dirty="0"/>
              <a:t> juveniles</a:t>
            </a:r>
          </a:p>
          <a:p>
            <a:pPr marL="0" indent="0">
              <a:buNone/>
            </a:pPr>
            <a:r>
              <a:rPr lang="en-US" sz="6400" dirty="0"/>
              <a:t> </a:t>
            </a:r>
          </a:p>
          <a:p>
            <a:r>
              <a:rPr lang="en-US" sz="6400" dirty="0" err="1"/>
              <a:t>Platicas</a:t>
            </a:r>
            <a:r>
              <a:rPr lang="en-US" sz="6400" dirty="0"/>
              <a:t>, </a:t>
            </a:r>
            <a:r>
              <a:rPr lang="en-US" sz="6400" dirty="0" err="1"/>
              <a:t>juegos</a:t>
            </a:r>
            <a:r>
              <a:rPr lang="en-US" sz="6400" dirty="0"/>
              <a:t> </a:t>
            </a:r>
            <a:r>
              <a:rPr lang="en-US" sz="6400" dirty="0" err="1"/>
              <a:t>sobre</a:t>
            </a:r>
            <a:r>
              <a:rPr lang="en-US" sz="6400" dirty="0"/>
              <a:t> </a:t>
            </a:r>
            <a:r>
              <a:rPr lang="en-US" sz="6400" dirty="0" err="1"/>
              <a:t>como</a:t>
            </a:r>
            <a:r>
              <a:rPr lang="en-US" sz="6400" dirty="0"/>
              <a:t> </a:t>
            </a:r>
            <a:r>
              <a:rPr lang="en-US" sz="6400" dirty="0" err="1"/>
              <a:t>tener</a:t>
            </a:r>
            <a:r>
              <a:rPr lang="en-US" sz="6400" dirty="0"/>
              <a:t> </a:t>
            </a:r>
            <a:r>
              <a:rPr lang="en-US" sz="6400" dirty="0" err="1"/>
              <a:t>fe</a:t>
            </a:r>
            <a:r>
              <a:rPr lang="en-US" sz="6400" dirty="0"/>
              <a:t>. </a:t>
            </a:r>
            <a:r>
              <a:rPr lang="en-US" sz="6400" dirty="0" err="1"/>
              <a:t>Cursos</a:t>
            </a:r>
            <a:r>
              <a:rPr lang="en-US" sz="6400" dirty="0"/>
              <a:t> y </a:t>
            </a:r>
            <a:r>
              <a:rPr lang="en-US" sz="6400" dirty="0" err="1"/>
              <a:t>encierras</a:t>
            </a:r>
            <a:endParaRPr lang="en-US" sz="6400" dirty="0"/>
          </a:p>
          <a:p>
            <a:pPr marL="0" indent="0">
              <a:buNone/>
            </a:pPr>
            <a:r>
              <a:rPr lang="en-US" sz="6400" dirty="0"/>
              <a:t> </a:t>
            </a:r>
          </a:p>
          <a:p>
            <a:endParaRPr lang="en-US" dirty="0"/>
          </a:p>
        </p:txBody>
      </p:sp>
    </p:spTree>
    <p:extLst>
      <p:ext uri="{BB962C8B-B14F-4D97-AF65-F5344CB8AC3E}">
        <p14:creationId xmlns:p14="http://schemas.microsoft.com/office/powerpoint/2010/main" val="386755255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lstStyle/>
          <a:p>
            <a:r>
              <a:rPr lang="en-US" dirty="0" smtClean="0"/>
              <a:t>Favorites/</a:t>
            </a:r>
            <a:r>
              <a:rPr lang="en-US" dirty="0" err="1" smtClean="0"/>
              <a:t>favoritos</a:t>
            </a:r>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normAutofit lnSpcReduction="10000"/>
          </a:bodyPr>
          <a:lstStyle/>
          <a:p>
            <a:pPr marL="0" indent="0" algn="ctr">
              <a:buNone/>
            </a:pPr>
            <a:r>
              <a:rPr lang="en-US" dirty="0"/>
              <a:t>What is your favorite thing about St. Isidore Parish?</a:t>
            </a:r>
          </a:p>
          <a:p>
            <a:pPr marL="0" indent="0">
              <a:buNone/>
            </a:pPr>
            <a:r>
              <a:rPr lang="en-US" dirty="0"/>
              <a:t> </a:t>
            </a:r>
          </a:p>
          <a:p>
            <a:r>
              <a:rPr lang="en-US" sz="2200" dirty="0"/>
              <a:t>I like the Mass hours. The ability to speak with the priest when I need direction.</a:t>
            </a:r>
          </a:p>
          <a:p>
            <a:pPr marL="0" indent="0">
              <a:buNone/>
            </a:pPr>
            <a:r>
              <a:rPr lang="en-US" sz="2200" dirty="0"/>
              <a:t> </a:t>
            </a:r>
          </a:p>
          <a:p>
            <a:r>
              <a:rPr lang="en-US" sz="2200" dirty="0"/>
              <a:t>The community aspect. We have strong friendships in the parish. Variety of spiritual activities.</a:t>
            </a:r>
          </a:p>
          <a:p>
            <a:endParaRPr lang="en-US" dirty="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normAutofit fontScale="25000" lnSpcReduction="20000"/>
          </a:bodyPr>
          <a:lstStyle/>
          <a:p>
            <a:pPr marL="0" indent="0" algn="ctr">
              <a:buNone/>
            </a:pPr>
            <a:r>
              <a:rPr lang="en-US" sz="8800" dirty="0" err="1"/>
              <a:t>Que</a:t>
            </a:r>
            <a:r>
              <a:rPr lang="en-US" sz="8800" dirty="0"/>
              <a:t> </a:t>
            </a:r>
            <a:r>
              <a:rPr lang="en-US" sz="8800" dirty="0" err="1"/>
              <a:t>es</a:t>
            </a:r>
            <a:r>
              <a:rPr lang="en-US" sz="8800" dirty="0"/>
              <a:t> lo </a:t>
            </a:r>
            <a:r>
              <a:rPr lang="en-US" sz="8800" dirty="0" err="1"/>
              <a:t>que</a:t>
            </a:r>
            <a:r>
              <a:rPr lang="en-US" sz="8800" dirty="0"/>
              <a:t> mas </a:t>
            </a:r>
            <a:r>
              <a:rPr lang="en-US" sz="8800" dirty="0" err="1"/>
              <a:t>gusta</a:t>
            </a:r>
            <a:r>
              <a:rPr lang="en-US" sz="8800" dirty="0"/>
              <a:t> de la </a:t>
            </a:r>
            <a:r>
              <a:rPr lang="en-US" sz="8800" dirty="0" err="1"/>
              <a:t>parroquia</a:t>
            </a:r>
            <a:r>
              <a:rPr lang="en-US" sz="8800" dirty="0"/>
              <a:t> de St. I</a:t>
            </a:r>
            <a:r>
              <a:rPr lang="en-US" sz="8800" dirty="0" smtClean="0"/>
              <a:t>sidore</a:t>
            </a:r>
            <a:r>
              <a:rPr lang="en-US" sz="8800" dirty="0"/>
              <a:t>?</a:t>
            </a:r>
          </a:p>
          <a:p>
            <a:pPr marL="0" indent="0">
              <a:buNone/>
            </a:pPr>
            <a:r>
              <a:rPr lang="en-US" dirty="0"/>
              <a:t> </a:t>
            </a:r>
          </a:p>
          <a:p>
            <a:r>
              <a:rPr lang="en-US" sz="5600" dirty="0" err="1"/>
              <a:t>Todo</a:t>
            </a:r>
            <a:r>
              <a:rPr lang="en-US" sz="5600" dirty="0"/>
              <a:t> </a:t>
            </a:r>
            <a:r>
              <a:rPr lang="en-US" sz="5600" dirty="0" err="1"/>
              <a:t>esta</a:t>
            </a:r>
            <a:r>
              <a:rPr lang="en-US" sz="5600" dirty="0"/>
              <a:t> </a:t>
            </a:r>
            <a:r>
              <a:rPr lang="en-US" sz="5600" dirty="0" err="1"/>
              <a:t>bien</a:t>
            </a:r>
            <a:r>
              <a:rPr lang="en-US" sz="5600" dirty="0"/>
              <a:t>.</a:t>
            </a:r>
          </a:p>
          <a:p>
            <a:pPr marL="0" indent="0">
              <a:buNone/>
            </a:pPr>
            <a:r>
              <a:rPr lang="en-US" sz="5600" dirty="0" smtClean="0"/>
              <a:t> </a:t>
            </a:r>
            <a:endParaRPr lang="en-US" sz="5600" dirty="0"/>
          </a:p>
          <a:p>
            <a:r>
              <a:rPr lang="en-US" sz="5600" dirty="0" err="1"/>
              <a:t>Que</a:t>
            </a:r>
            <a:r>
              <a:rPr lang="en-US" sz="5600" dirty="0"/>
              <a:t> hay </a:t>
            </a:r>
            <a:r>
              <a:rPr lang="en-US" sz="5600" dirty="0" err="1"/>
              <a:t>muchos</a:t>
            </a:r>
            <a:r>
              <a:rPr lang="en-US" sz="5600" dirty="0"/>
              <a:t> </a:t>
            </a:r>
            <a:r>
              <a:rPr lang="en-US" sz="5600" dirty="0" err="1"/>
              <a:t>horarios</a:t>
            </a:r>
            <a:r>
              <a:rPr lang="en-US" sz="5600" dirty="0"/>
              <a:t> de </a:t>
            </a:r>
            <a:r>
              <a:rPr lang="en-US" sz="5600" dirty="0" err="1"/>
              <a:t>misa</a:t>
            </a:r>
            <a:r>
              <a:rPr lang="en-US" sz="5600" dirty="0"/>
              <a:t> en </a:t>
            </a:r>
            <a:r>
              <a:rPr lang="en-US" sz="5600" dirty="0" err="1"/>
              <a:t>español</a:t>
            </a:r>
            <a:r>
              <a:rPr lang="en-US" sz="5600" dirty="0"/>
              <a:t>.</a:t>
            </a:r>
          </a:p>
          <a:p>
            <a:pPr marL="0" indent="0">
              <a:buNone/>
            </a:pPr>
            <a:r>
              <a:rPr lang="en-US" sz="5600" dirty="0"/>
              <a:t> </a:t>
            </a:r>
          </a:p>
          <a:p>
            <a:r>
              <a:rPr lang="en-US" sz="5600" dirty="0" err="1"/>
              <a:t>Que</a:t>
            </a:r>
            <a:r>
              <a:rPr lang="en-US" sz="5600" dirty="0"/>
              <a:t> me </a:t>
            </a:r>
            <a:r>
              <a:rPr lang="en-US" sz="5600" dirty="0" err="1"/>
              <a:t>siento</a:t>
            </a:r>
            <a:r>
              <a:rPr lang="en-US" sz="5600" dirty="0"/>
              <a:t> </a:t>
            </a:r>
            <a:r>
              <a:rPr lang="en-US" sz="5600" dirty="0" err="1"/>
              <a:t>bienvenida</a:t>
            </a:r>
            <a:r>
              <a:rPr lang="en-US" sz="5600" dirty="0"/>
              <a:t> a la casa de Dios. El </a:t>
            </a:r>
            <a:r>
              <a:rPr lang="en-US" sz="5600" dirty="0" err="1"/>
              <a:t>sacerdote</a:t>
            </a:r>
            <a:r>
              <a:rPr lang="en-US" sz="5600" dirty="0"/>
              <a:t> y el personal lo </a:t>
            </a:r>
            <a:r>
              <a:rPr lang="en-US" sz="5600" dirty="0" err="1"/>
              <a:t>hacen</a:t>
            </a:r>
            <a:r>
              <a:rPr lang="en-US" sz="5600" dirty="0"/>
              <a:t> </a:t>
            </a:r>
            <a:r>
              <a:rPr lang="en-US" sz="5600" dirty="0" err="1"/>
              <a:t>posible</a:t>
            </a:r>
            <a:r>
              <a:rPr lang="en-US" sz="5600" dirty="0"/>
              <a:t>.</a:t>
            </a:r>
          </a:p>
          <a:p>
            <a:pPr marL="0" indent="0">
              <a:buNone/>
            </a:pPr>
            <a:r>
              <a:rPr lang="en-US" sz="5600" dirty="0"/>
              <a:t> </a:t>
            </a:r>
          </a:p>
          <a:p>
            <a:r>
              <a:rPr lang="en-US" sz="5600" dirty="0"/>
              <a:t>Me </a:t>
            </a:r>
            <a:r>
              <a:rPr lang="en-US" sz="5600" dirty="0" err="1"/>
              <a:t>gusta</a:t>
            </a:r>
            <a:r>
              <a:rPr lang="en-US" sz="5600" dirty="0"/>
              <a:t> la </a:t>
            </a:r>
            <a:r>
              <a:rPr lang="en-US" sz="5600" dirty="0" err="1"/>
              <a:t>manera</a:t>
            </a:r>
            <a:r>
              <a:rPr lang="en-US" sz="5600" dirty="0"/>
              <a:t> en </a:t>
            </a:r>
            <a:r>
              <a:rPr lang="en-US" sz="5600" dirty="0" err="1"/>
              <a:t>que</a:t>
            </a:r>
            <a:r>
              <a:rPr lang="en-US" sz="5600" dirty="0"/>
              <a:t> los </a:t>
            </a:r>
            <a:r>
              <a:rPr lang="en-US" sz="5600" dirty="0" err="1"/>
              <a:t>sacerdotes</a:t>
            </a:r>
            <a:r>
              <a:rPr lang="en-US" sz="5600" dirty="0"/>
              <a:t> </a:t>
            </a:r>
            <a:r>
              <a:rPr lang="en-US" sz="5600" dirty="0" err="1"/>
              <a:t>dan</a:t>
            </a:r>
            <a:r>
              <a:rPr lang="en-US" sz="5600" dirty="0"/>
              <a:t> la </a:t>
            </a:r>
            <a:r>
              <a:rPr lang="en-US" sz="5600" dirty="0" err="1"/>
              <a:t>misa</a:t>
            </a:r>
            <a:r>
              <a:rPr lang="en-US" sz="5600" dirty="0"/>
              <a:t>.</a:t>
            </a:r>
          </a:p>
          <a:p>
            <a:pPr marL="0" indent="0">
              <a:buNone/>
            </a:pPr>
            <a:r>
              <a:rPr lang="en-US" sz="5600" dirty="0"/>
              <a:t> </a:t>
            </a:r>
          </a:p>
          <a:p>
            <a:r>
              <a:rPr lang="en-US" sz="5600" dirty="0"/>
              <a:t>Hasta </a:t>
            </a:r>
            <a:r>
              <a:rPr lang="en-US" sz="5600" dirty="0" err="1"/>
              <a:t>ahora</a:t>
            </a:r>
            <a:r>
              <a:rPr lang="en-US" sz="5600" dirty="0"/>
              <a:t> </a:t>
            </a:r>
            <a:r>
              <a:rPr lang="en-US" sz="5600" dirty="0" err="1"/>
              <a:t>todo</a:t>
            </a:r>
            <a:r>
              <a:rPr lang="en-US" sz="5600" dirty="0"/>
              <a:t> </a:t>
            </a:r>
            <a:r>
              <a:rPr lang="en-US" sz="5600" dirty="0" err="1"/>
              <a:t>tanto</a:t>
            </a:r>
            <a:r>
              <a:rPr lang="en-US" sz="5600" dirty="0"/>
              <a:t> </a:t>
            </a:r>
            <a:r>
              <a:rPr lang="en-US" sz="5600" dirty="0" err="1"/>
              <a:t>las</a:t>
            </a:r>
            <a:r>
              <a:rPr lang="en-US" sz="5600" dirty="0"/>
              <a:t> </a:t>
            </a:r>
            <a:r>
              <a:rPr lang="en-US" sz="5600" dirty="0" err="1"/>
              <a:t>misas</a:t>
            </a:r>
            <a:r>
              <a:rPr lang="en-US" sz="5600" dirty="0"/>
              <a:t> </a:t>
            </a:r>
            <a:r>
              <a:rPr lang="en-US" sz="5600" dirty="0" err="1"/>
              <a:t>como</a:t>
            </a:r>
            <a:r>
              <a:rPr lang="en-US" sz="5600" dirty="0"/>
              <a:t> los </a:t>
            </a:r>
            <a:r>
              <a:rPr lang="en-US" sz="5600" dirty="0" err="1"/>
              <a:t>grupos</a:t>
            </a:r>
            <a:endParaRPr lang="en-US" sz="5600" dirty="0"/>
          </a:p>
          <a:p>
            <a:pPr marL="0" indent="0">
              <a:buNone/>
            </a:pPr>
            <a:r>
              <a:rPr lang="en-US" sz="5600" dirty="0"/>
              <a:t> </a:t>
            </a:r>
          </a:p>
          <a:p>
            <a:r>
              <a:rPr lang="en-US" sz="5600" dirty="0" err="1"/>
              <a:t>Todo</a:t>
            </a:r>
            <a:r>
              <a:rPr lang="en-US" sz="5600" dirty="0"/>
              <a:t> me </a:t>
            </a:r>
            <a:r>
              <a:rPr lang="en-US" sz="5600" dirty="0" err="1"/>
              <a:t>gusta</a:t>
            </a:r>
            <a:r>
              <a:rPr lang="en-US" sz="5600" dirty="0"/>
              <a:t>.</a:t>
            </a:r>
          </a:p>
          <a:p>
            <a:endParaRPr lang="en-US" sz="5600" dirty="0"/>
          </a:p>
        </p:txBody>
      </p:sp>
    </p:spTree>
    <p:extLst>
      <p:ext uri="{BB962C8B-B14F-4D97-AF65-F5344CB8AC3E}">
        <p14:creationId xmlns:p14="http://schemas.microsoft.com/office/powerpoint/2010/main" val="287411472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558ED5"/>
            </a:solidFill>
          </a:ln>
        </p:spPr>
        <p:txBody>
          <a:bodyPr>
            <a:normAutofit fontScale="90000"/>
          </a:bodyPr>
          <a:lstStyle/>
          <a:p>
            <a:r>
              <a:rPr lang="en-US" dirty="0" smtClean="0"/>
              <a:t>Other comments/</a:t>
            </a:r>
            <a:r>
              <a:rPr lang="en-US" dirty="0" err="1" smtClean="0"/>
              <a:t>otros</a:t>
            </a:r>
            <a:r>
              <a:rPr lang="en-US" dirty="0" smtClean="0"/>
              <a:t> </a:t>
            </a:r>
            <a:r>
              <a:rPr lang="en-US" dirty="0" err="1" smtClean="0"/>
              <a:t>comentarios</a:t>
            </a:r>
            <a:endParaRPr lang="en-US" dirty="0"/>
          </a:p>
        </p:txBody>
      </p:sp>
      <p:sp>
        <p:nvSpPr>
          <p:cNvPr id="3" name="Text Placeholder 2"/>
          <p:cNvSpPr>
            <a:spLocks noGrp="1"/>
          </p:cNvSpPr>
          <p:nvPr>
            <p:ph type="body" idx="1"/>
          </p:nvPr>
        </p:nvSpPr>
        <p:spPr>
          <a:xfrm>
            <a:off x="457200" y="1535114"/>
            <a:ext cx="4040188" cy="788986"/>
          </a:xfrm>
        </p:spPr>
        <p:txBody>
          <a:bodyPr>
            <a:normAutofit lnSpcReduction="10000"/>
          </a:bodyPr>
          <a:lstStyle/>
          <a:p>
            <a:pPr algn="ctr"/>
            <a:r>
              <a:rPr lang="en-US" dirty="0" smtClean="0"/>
              <a:t>Any other suggestions?</a:t>
            </a:r>
            <a:br>
              <a:rPr lang="en-US" dirty="0" smtClean="0"/>
            </a:br>
            <a:endParaRPr lang="en-US" dirty="0" smtClean="0"/>
          </a:p>
        </p:txBody>
      </p:sp>
      <p:sp>
        <p:nvSpPr>
          <p:cNvPr id="4" name="Content Placeholder 3"/>
          <p:cNvSpPr>
            <a:spLocks noGrp="1"/>
          </p:cNvSpPr>
          <p:nvPr>
            <p:ph sz="half" idx="2"/>
          </p:nvPr>
        </p:nvSpPr>
        <p:spPr/>
        <p:txBody>
          <a:bodyPr>
            <a:normAutofit fontScale="47500" lnSpcReduction="20000"/>
          </a:bodyPr>
          <a:lstStyle/>
          <a:p>
            <a:pPr marL="0" indent="0">
              <a:buNone/>
            </a:pPr>
            <a:r>
              <a:rPr lang="en-US" dirty="0"/>
              <a:t> </a:t>
            </a:r>
          </a:p>
          <a:p>
            <a:r>
              <a:rPr lang="en-US" dirty="0"/>
              <a:t>Appreciate the personal hearing devices</a:t>
            </a:r>
          </a:p>
          <a:p>
            <a:pPr marL="0" indent="0">
              <a:buNone/>
            </a:pPr>
            <a:r>
              <a:rPr lang="en-US" dirty="0"/>
              <a:t> </a:t>
            </a:r>
          </a:p>
          <a:p>
            <a:r>
              <a:rPr lang="en-US" dirty="0"/>
              <a:t>5pm Sat Mass is mostly older and sick, consider shorter homily and less music</a:t>
            </a:r>
          </a:p>
          <a:p>
            <a:pPr marL="0" indent="0">
              <a:buNone/>
            </a:pPr>
            <a:r>
              <a:rPr lang="en-US" dirty="0"/>
              <a:t> </a:t>
            </a:r>
          </a:p>
          <a:p>
            <a:r>
              <a:rPr lang="en-US" dirty="0"/>
              <a:t>Many at 5pm Sat Mass are old, sick or disabled....consider that when giving homily.</a:t>
            </a:r>
          </a:p>
          <a:p>
            <a:pPr marL="0" indent="0">
              <a:buNone/>
            </a:pPr>
            <a:r>
              <a:rPr lang="en-US" dirty="0"/>
              <a:t> </a:t>
            </a:r>
          </a:p>
          <a:p>
            <a:r>
              <a:rPr lang="en-US" dirty="0"/>
              <a:t>Father: focus the theme of your sermon and quit rambling. </a:t>
            </a:r>
            <a:r>
              <a:rPr lang="en-US" dirty="0" err="1"/>
              <a:t>BORING..while</a:t>
            </a:r>
            <a:r>
              <a:rPr lang="en-US" dirty="0"/>
              <a:t> much of sermon is truly inspiring Hard to pray while singing and trying to hit the proper notes.</a:t>
            </a:r>
          </a:p>
          <a:p>
            <a:pPr marL="0" indent="0">
              <a:buNone/>
            </a:pPr>
            <a:r>
              <a:rPr lang="en-US" dirty="0"/>
              <a:t> </a:t>
            </a:r>
          </a:p>
          <a:p>
            <a:r>
              <a:rPr lang="en-US" dirty="0"/>
              <a:t>Prefer no music at liturgy</a:t>
            </a:r>
          </a:p>
          <a:p>
            <a:pPr marL="0" indent="0">
              <a:buNone/>
            </a:pPr>
            <a:r>
              <a:rPr lang="en-US" dirty="0"/>
              <a:t> </a:t>
            </a:r>
          </a:p>
          <a:p>
            <a:r>
              <a:rPr lang="en-US" dirty="0"/>
              <a:t>None at this time.</a:t>
            </a:r>
          </a:p>
          <a:p>
            <a:pPr marL="0" indent="0">
              <a:buNone/>
            </a:pPr>
            <a:r>
              <a:rPr lang="en-US" dirty="0"/>
              <a:t> </a:t>
            </a:r>
          </a:p>
          <a:p>
            <a:r>
              <a:rPr lang="en-US" dirty="0"/>
              <a:t>I realize that we need to be culturally sensitive, but on days such as Ash Wednesday &amp; Good Friday, I prefer to attend an English service. The last two years the bilingual service has been very overcrowded. We also prefer a noon service on Good Friday, so we have gone over to St. Joseph for the past two years.</a:t>
            </a:r>
          </a:p>
          <a:p>
            <a:endParaRPr lang="en-US" dirty="0"/>
          </a:p>
        </p:txBody>
      </p:sp>
      <p:sp>
        <p:nvSpPr>
          <p:cNvPr id="5" name="Text Placeholder 4"/>
          <p:cNvSpPr>
            <a:spLocks noGrp="1"/>
          </p:cNvSpPr>
          <p:nvPr>
            <p:ph type="body" sz="quarter" idx="3"/>
          </p:nvPr>
        </p:nvSpPr>
        <p:spPr/>
        <p:txBody>
          <a:bodyPr>
            <a:normAutofit fontScale="92500" lnSpcReduction="20000"/>
          </a:bodyPr>
          <a:lstStyle/>
          <a:p>
            <a:pPr algn="ctr"/>
            <a:r>
              <a:rPr lang="en-US" dirty="0" err="1" smtClean="0"/>
              <a:t>Otros</a:t>
            </a:r>
            <a:r>
              <a:rPr lang="en-US" dirty="0" smtClean="0"/>
              <a:t> </a:t>
            </a:r>
            <a:r>
              <a:rPr lang="en-US" dirty="0" err="1" smtClean="0"/>
              <a:t>comentarios</a:t>
            </a:r>
            <a:r>
              <a:rPr lang="en-US" dirty="0" smtClean="0"/>
              <a:t> o </a:t>
            </a:r>
            <a:r>
              <a:rPr lang="en-US" dirty="0" err="1" smtClean="0"/>
              <a:t>sugerencias</a:t>
            </a:r>
            <a:r>
              <a:rPr lang="en-US" dirty="0" smtClean="0"/>
              <a:t>?</a:t>
            </a:r>
            <a:endParaRPr lang="en-US" dirty="0"/>
          </a:p>
        </p:txBody>
      </p:sp>
      <p:sp>
        <p:nvSpPr>
          <p:cNvPr id="6" name="Content Placeholder 5"/>
          <p:cNvSpPr>
            <a:spLocks noGrp="1"/>
          </p:cNvSpPr>
          <p:nvPr>
            <p:ph sz="quarter" idx="4"/>
          </p:nvPr>
        </p:nvSpPr>
        <p:spPr/>
        <p:txBody>
          <a:bodyPr>
            <a:normAutofit fontScale="55000" lnSpcReduction="20000"/>
          </a:bodyPr>
          <a:lstStyle/>
          <a:p>
            <a:pPr marL="0" indent="0">
              <a:buNone/>
            </a:pPr>
            <a:r>
              <a:rPr lang="en-US" dirty="0"/>
              <a:t>  </a:t>
            </a:r>
          </a:p>
          <a:p>
            <a:pPr marL="0" indent="0">
              <a:buNone/>
            </a:pPr>
            <a:r>
              <a:rPr lang="en-US" dirty="0"/>
              <a:t> </a:t>
            </a:r>
          </a:p>
          <a:p>
            <a:r>
              <a:rPr lang="en-US" dirty="0" err="1"/>
              <a:t>Nunca</a:t>
            </a:r>
            <a:r>
              <a:rPr lang="en-US" dirty="0"/>
              <a:t> he </a:t>
            </a:r>
            <a:r>
              <a:rPr lang="en-US" dirty="0" err="1"/>
              <a:t>venido</a:t>
            </a:r>
            <a:r>
              <a:rPr lang="en-US" dirty="0"/>
              <a:t> a </a:t>
            </a:r>
            <a:r>
              <a:rPr lang="en-US" dirty="0" err="1"/>
              <a:t>parroquia</a:t>
            </a:r>
            <a:r>
              <a:rPr lang="en-US" dirty="0"/>
              <a:t> </a:t>
            </a:r>
            <a:r>
              <a:rPr lang="en-US" dirty="0" err="1"/>
              <a:t>para</a:t>
            </a:r>
            <a:r>
              <a:rPr lang="en-US" dirty="0"/>
              <a:t> </a:t>
            </a:r>
            <a:r>
              <a:rPr lang="en-US" dirty="0" err="1"/>
              <a:t>otra</a:t>
            </a:r>
            <a:r>
              <a:rPr lang="en-US" dirty="0"/>
              <a:t> </a:t>
            </a:r>
            <a:r>
              <a:rPr lang="en-US" dirty="0" err="1"/>
              <a:t>cosa</a:t>
            </a:r>
            <a:r>
              <a:rPr lang="en-US" dirty="0"/>
              <a:t> </a:t>
            </a:r>
            <a:r>
              <a:rPr lang="en-US" dirty="0" err="1"/>
              <a:t>que</a:t>
            </a:r>
            <a:r>
              <a:rPr lang="en-US" dirty="0"/>
              <a:t> no sea </a:t>
            </a:r>
            <a:r>
              <a:rPr lang="en-US" dirty="0" err="1"/>
              <a:t>las</a:t>
            </a:r>
            <a:r>
              <a:rPr lang="en-US" dirty="0"/>
              <a:t> </a:t>
            </a:r>
            <a:r>
              <a:rPr lang="en-US" dirty="0" err="1"/>
              <a:t>misas</a:t>
            </a:r>
            <a:r>
              <a:rPr lang="en-US" dirty="0"/>
              <a:t>. Gracias. Los 2 </a:t>
            </a:r>
            <a:r>
              <a:rPr lang="en-US" dirty="0" err="1"/>
              <a:t>sacerdotes</a:t>
            </a:r>
            <a:r>
              <a:rPr lang="en-US" dirty="0"/>
              <a:t> son </a:t>
            </a:r>
            <a:r>
              <a:rPr lang="en-US" dirty="0" err="1"/>
              <a:t>una</a:t>
            </a:r>
            <a:r>
              <a:rPr lang="en-US" dirty="0"/>
              <a:t> </a:t>
            </a:r>
            <a:r>
              <a:rPr lang="en-US" dirty="0" err="1"/>
              <a:t>bendición</a:t>
            </a:r>
            <a:r>
              <a:rPr lang="en-US" dirty="0"/>
              <a:t> </a:t>
            </a:r>
            <a:r>
              <a:rPr lang="en-US" dirty="0" err="1"/>
              <a:t>para</a:t>
            </a:r>
            <a:r>
              <a:rPr lang="en-US" dirty="0"/>
              <a:t> </a:t>
            </a:r>
            <a:r>
              <a:rPr lang="en-US" dirty="0" err="1"/>
              <a:t>nosotros</a:t>
            </a:r>
            <a:r>
              <a:rPr lang="en-US" dirty="0"/>
              <a:t> Dios los </a:t>
            </a:r>
            <a:r>
              <a:rPr lang="en-US" dirty="0" err="1"/>
              <a:t>bendiga</a:t>
            </a:r>
            <a:r>
              <a:rPr lang="en-US" dirty="0"/>
              <a:t>. Gracias</a:t>
            </a:r>
          </a:p>
          <a:p>
            <a:pPr marL="0" indent="0">
              <a:buNone/>
            </a:pPr>
            <a:r>
              <a:rPr lang="en-US" dirty="0"/>
              <a:t> </a:t>
            </a:r>
          </a:p>
          <a:p>
            <a:r>
              <a:rPr lang="en-US" dirty="0"/>
              <a:t>cruces </a:t>
            </a:r>
            <a:r>
              <a:rPr lang="en-US" dirty="0" err="1"/>
              <a:t>pectorales</a:t>
            </a:r>
            <a:endParaRPr lang="en-US" dirty="0"/>
          </a:p>
          <a:p>
            <a:pPr marL="0" indent="0">
              <a:buNone/>
            </a:pPr>
            <a:r>
              <a:rPr lang="en-US" dirty="0"/>
              <a:t> </a:t>
            </a:r>
          </a:p>
          <a:p>
            <a:r>
              <a:rPr lang="en-US" dirty="0" err="1"/>
              <a:t>Ninguna</a:t>
            </a:r>
            <a:r>
              <a:rPr lang="en-US" dirty="0"/>
              <a:t>.</a:t>
            </a:r>
          </a:p>
          <a:p>
            <a:pPr marL="0" indent="0">
              <a:buNone/>
            </a:pPr>
            <a:r>
              <a:rPr lang="en-US" dirty="0"/>
              <a:t> </a:t>
            </a:r>
          </a:p>
          <a:p>
            <a:r>
              <a:rPr lang="en-US" dirty="0"/>
              <a:t>No </a:t>
            </a:r>
            <a:r>
              <a:rPr lang="en-US" dirty="0" err="1"/>
              <a:t>las</a:t>
            </a:r>
            <a:r>
              <a:rPr lang="en-US" dirty="0"/>
              <a:t> </a:t>
            </a:r>
            <a:r>
              <a:rPr lang="en-US" dirty="0" err="1"/>
              <a:t>tenemos</a:t>
            </a:r>
            <a:r>
              <a:rPr lang="en-US" dirty="0"/>
              <a:t>.</a:t>
            </a:r>
          </a:p>
          <a:p>
            <a:pPr marL="0" indent="0">
              <a:buNone/>
            </a:pPr>
            <a:r>
              <a:rPr lang="en-US" dirty="0"/>
              <a:t> </a:t>
            </a:r>
          </a:p>
          <a:p>
            <a:r>
              <a:rPr lang="en-US" dirty="0" err="1"/>
              <a:t>Creo</a:t>
            </a:r>
            <a:r>
              <a:rPr lang="en-US" dirty="0"/>
              <a:t> </a:t>
            </a:r>
            <a:r>
              <a:rPr lang="en-US" dirty="0" err="1"/>
              <a:t>que</a:t>
            </a:r>
            <a:r>
              <a:rPr lang="en-US" dirty="0"/>
              <a:t> la </a:t>
            </a:r>
            <a:r>
              <a:rPr lang="en-US" dirty="0" err="1"/>
              <a:t>Señora</a:t>
            </a:r>
            <a:r>
              <a:rPr lang="en-US" dirty="0"/>
              <a:t> Paige en la </a:t>
            </a:r>
            <a:r>
              <a:rPr lang="en-US" dirty="0" err="1"/>
              <a:t>oficina</a:t>
            </a:r>
            <a:r>
              <a:rPr lang="en-US" dirty="0"/>
              <a:t>. </a:t>
            </a:r>
            <a:r>
              <a:rPr lang="en-US" dirty="0" err="1"/>
              <a:t>Necesita</a:t>
            </a:r>
            <a:r>
              <a:rPr lang="en-US" dirty="0"/>
              <a:t> </a:t>
            </a:r>
            <a:r>
              <a:rPr lang="en-US" dirty="0" err="1"/>
              <a:t>menos</a:t>
            </a:r>
            <a:r>
              <a:rPr lang="en-US" dirty="0"/>
              <a:t> </a:t>
            </a:r>
            <a:r>
              <a:rPr lang="en-US" dirty="0" err="1"/>
              <a:t>rigides</a:t>
            </a:r>
            <a:r>
              <a:rPr lang="en-US" dirty="0"/>
              <a:t> con </a:t>
            </a:r>
            <a:r>
              <a:rPr lang="en-US" dirty="0" err="1"/>
              <a:t>cierta</a:t>
            </a:r>
            <a:r>
              <a:rPr lang="en-US" dirty="0"/>
              <a:t> info. La </a:t>
            </a:r>
            <a:r>
              <a:rPr lang="en-US" dirty="0" err="1"/>
              <a:t>verdad</a:t>
            </a:r>
            <a:r>
              <a:rPr lang="en-US" dirty="0"/>
              <a:t> </a:t>
            </a:r>
            <a:r>
              <a:rPr lang="en-US" dirty="0" err="1"/>
              <a:t>ella</a:t>
            </a:r>
            <a:r>
              <a:rPr lang="en-US" dirty="0"/>
              <a:t> </a:t>
            </a:r>
            <a:r>
              <a:rPr lang="en-US" dirty="0" err="1"/>
              <a:t>asegura</a:t>
            </a:r>
            <a:r>
              <a:rPr lang="en-US" dirty="0"/>
              <a:t> </a:t>
            </a:r>
            <a:r>
              <a:rPr lang="en-US" dirty="0" err="1"/>
              <a:t>que</a:t>
            </a:r>
            <a:r>
              <a:rPr lang="en-US" dirty="0"/>
              <a:t> </a:t>
            </a:r>
            <a:r>
              <a:rPr lang="en-US" dirty="0" err="1"/>
              <a:t>es</a:t>
            </a:r>
            <a:r>
              <a:rPr lang="en-US" dirty="0"/>
              <a:t> la </a:t>
            </a:r>
            <a:r>
              <a:rPr lang="en-US" dirty="0" err="1"/>
              <a:t>diócesis</a:t>
            </a:r>
            <a:r>
              <a:rPr lang="en-US" dirty="0"/>
              <a:t> y </a:t>
            </a:r>
            <a:r>
              <a:rPr lang="en-US" dirty="0" err="1"/>
              <a:t>yo</a:t>
            </a:r>
            <a:r>
              <a:rPr lang="en-US" dirty="0"/>
              <a:t> </a:t>
            </a:r>
            <a:r>
              <a:rPr lang="en-US" dirty="0" err="1"/>
              <a:t>creo</a:t>
            </a:r>
            <a:r>
              <a:rPr lang="en-US" dirty="0"/>
              <a:t> </a:t>
            </a:r>
            <a:r>
              <a:rPr lang="en-US" dirty="0" err="1"/>
              <a:t>que</a:t>
            </a:r>
            <a:r>
              <a:rPr lang="en-US" dirty="0"/>
              <a:t> </a:t>
            </a:r>
            <a:r>
              <a:rPr lang="en-US" dirty="0" err="1"/>
              <a:t>por</a:t>
            </a:r>
            <a:r>
              <a:rPr lang="en-US" dirty="0"/>
              <a:t> </a:t>
            </a:r>
            <a:r>
              <a:rPr lang="en-US" dirty="0" err="1"/>
              <a:t>eso</a:t>
            </a:r>
            <a:r>
              <a:rPr lang="en-US" dirty="0"/>
              <a:t> la </a:t>
            </a:r>
            <a:r>
              <a:rPr lang="en-US" dirty="0" err="1"/>
              <a:t>gente</a:t>
            </a:r>
            <a:r>
              <a:rPr lang="en-US" dirty="0"/>
              <a:t> no se </a:t>
            </a:r>
            <a:r>
              <a:rPr lang="en-US" dirty="0" err="1"/>
              <a:t>quiere</a:t>
            </a:r>
            <a:r>
              <a:rPr lang="en-US" dirty="0"/>
              <a:t> </a:t>
            </a:r>
            <a:r>
              <a:rPr lang="en-US" dirty="0" err="1"/>
              <a:t>casar</a:t>
            </a:r>
            <a:r>
              <a:rPr lang="en-US" dirty="0"/>
              <a:t>, </a:t>
            </a:r>
            <a:r>
              <a:rPr lang="en-US" dirty="0" err="1"/>
              <a:t>sentienen</a:t>
            </a:r>
            <a:r>
              <a:rPr lang="en-US" dirty="0"/>
              <a:t> </a:t>
            </a:r>
            <a:r>
              <a:rPr lang="en-US" dirty="0" err="1"/>
              <a:t>pregunta</a:t>
            </a:r>
            <a:r>
              <a:rPr lang="en-US" dirty="0"/>
              <a:t> </a:t>
            </a:r>
            <a:r>
              <a:rPr lang="en-US" dirty="0" err="1"/>
              <a:t>este</a:t>
            </a:r>
            <a:r>
              <a:rPr lang="en-US" dirty="0"/>
              <a:t> </a:t>
            </a:r>
            <a:r>
              <a:rPr lang="en-US" dirty="0" err="1"/>
              <a:t>es</a:t>
            </a:r>
            <a:r>
              <a:rPr lang="en-US" dirty="0"/>
              <a:t> mi </a:t>
            </a:r>
            <a:r>
              <a:rPr lang="en-US" dirty="0" err="1"/>
              <a:t>numero</a:t>
            </a:r>
            <a:r>
              <a:rPr lang="en-US" dirty="0"/>
              <a:t> </a:t>
            </a:r>
          </a:p>
          <a:p>
            <a:pPr marL="0" indent="0">
              <a:buNone/>
            </a:pPr>
            <a:r>
              <a:rPr lang="en-US" dirty="0"/>
              <a:t> </a:t>
            </a:r>
            <a:r>
              <a:rPr lang="en-US" dirty="0" smtClean="0"/>
              <a:t> </a:t>
            </a:r>
            <a:endParaRPr lang="en-US" dirty="0"/>
          </a:p>
          <a:p>
            <a:r>
              <a:rPr lang="en-US" dirty="0" err="1"/>
              <a:t>Tuvieron</a:t>
            </a:r>
            <a:r>
              <a:rPr lang="en-US" dirty="0"/>
              <a:t> </a:t>
            </a:r>
            <a:r>
              <a:rPr lang="en-US" dirty="0" err="1"/>
              <a:t>una</a:t>
            </a:r>
            <a:r>
              <a:rPr lang="en-US" dirty="0"/>
              <a:t> </a:t>
            </a:r>
            <a:r>
              <a:rPr lang="en-US" dirty="0" err="1"/>
              <a:t>misa</a:t>
            </a:r>
            <a:r>
              <a:rPr lang="en-US" dirty="0"/>
              <a:t> en </a:t>
            </a:r>
            <a:r>
              <a:rPr lang="en-US" dirty="0" err="1"/>
              <a:t>español</a:t>
            </a:r>
            <a:r>
              <a:rPr lang="en-US" dirty="0"/>
              <a:t> el </a:t>
            </a:r>
            <a:r>
              <a:rPr lang="en-US" dirty="0" err="1"/>
              <a:t>domingo</a:t>
            </a:r>
            <a:r>
              <a:rPr lang="en-US" dirty="0"/>
              <a:t> </a:t>
            </a:r>
            <a:r>
              <a:rPr lang="en-US" dirty="0" err="1"/>
              <a:t>temprano</a:t>
            </a:r>
            <a:endParaRPr lang="en-US" dirty="0"/>
          </a:p>
          <a:p>
            <a:endParaRPr lang="en-US" dirty="0"/>
          </a:p>
        </p:txBody>
      </p:sp>
    </p:spTree>
    <p:extLst>
      <p:ext uri="{BB962C8B-B14F-4D97-AF65-F5344CB8AC3E}">
        <p14:creationId xmlns:p14="http://schemas.microsoft.com/office/powerpoint/2010/main" val="409990481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solidFill>
              <a:srgbClr val="558ED5"/>
            </a:solidFill>
          </a:ln>
        </p:spPr>
        <p:txBody>
          <a:bodyPr/>
          <a:lstStyle/>
          <a:p>
            <a:r>
              <a:rPr lang="en-US" dirty="0" smtClean="0"/>
              <a:t>Refreshments/</a:t>
            </a:r>
            <a:r>
              <a:rPr lang="en-US" dirty="0" err="1" smtClean="0"/>
              <a:t>aperitivos</a:t>
            </a:r>
            <a:endParaRPr lang="en-US" dirty="0"/>
          </a:p>
        </p:txBody>
      </p:sp>
      <p:sp>
        <p:nvSpPr>
          <p:cNvPr id="5" name="Text Placeholder 4"/>
          <p:cNvSpPr>
            <a:spLocks noGrp="1"/>
          </p:cNvSpPr>
          <p:nvPr>
            <p:ph type="body" idx="1"/>
          </p:nvPr>
        </p:nvSpPr>
        <p:spPr/>
        <p:txBody>
          <a:bodyPr/>
          <a:lstStyle/>
          <a:p>
            <a:endParaRPr lang="en-US"/>
          </a:p>
        </p:txBody>
      </p:sp>
      <p:pic>
        <p:nvPicPr>
          <p:cNvPr id="9" name="PartA_Cloud_Q24_180127.png" descr="/Users/susanburkey/My Sync Folder/Pastoral Council/PartA_Cloud_Q24_180127.png"/>
          <p:cNvPicPr>
            <a:picLocks noGrp="1" noChangeAspect="1"/>
          </p:cNvPicPr>
          <p:nvPr>
            <p:ph sz="half" idx="2"/>
          </p:nvPr>
        </p:nvPicPr>
        <p:blipFill rotWithShape="1">
          <a:blip r:embed="rId2" r:link="rId3">
            <a:extLst>
              <a:ext uri="{28A0092B-C50C-407E-A947-70E740481C1C}">
                <a14:useLocalDpi xmlns:a14="http://schemas.microsoft.com/office/drawing/2010/main" val="0"/>
              </a:ext>
            </a:extLst>
          </a:blip>
          <a:srcRect t="-58059" b="-93703"/>
          <a:stretch/>
        </p:blipFill>
        <p:spPr>
          <a:ln>
            <a:solidFill>
              <a:srgbClr val="4F81BD"/>
            </a:solidFill>
          </a:ln>
        </p:spPr>
      </p:pic>
      <p:sp>
        <p:nvSpPr>
          <p:cNvPr id="7" name="Text Placeholder 6"/>
          <p:cNvSpPr>
            <a:spLocks noGrp="1"/>
          </p:cNvSpPr>
          <p:nvPr>
            <p:ph type="body" sz="quarter" idx="3"/>
          </p:nvPr>
        </p:nvSpPr>
        <p:spPr/>
        <p:txBody>
          <a:bodyPr/>
          <a:lstStyle/>
          <a:p>
            <a:endParaRPr lang="en-US" dirty="0"/>
          </a:p>
        </p:txBody>
      </p:sp>
      <p:graphicFrame>
        <p:nvGraphicFramePr>
          <p:cNvPr id="13" name="Content Placeholder 12"/>
          <p:cNvGraphicFramePr>
            <a:graphicFrameLocks noGrp="1"/>
          </p:cNvGraphicFramePr>
          <p:nvPr>
            <p:ph sz="quarter" idx="4"/>
            <p:extLst>
              <p:ext uri="{D42A27DB-BD31-4B8C-83A1-F6EECF244321}">
                <p14:modId xmlns:p14="http://schemas.microsoft.com/office/powerpoint/2010/main" val="1978728542"/>
              </p:ext>
            </p:extLst>
          </p:nvPr>
        </p:nvGraphicFramePr>
        <p:xfrm>
          <a:off x="4645025" y="2174875"/>
          <a:ext cx="4041774" cy="4079240"/>
        </p:xfrm>
        <a:graphic>
          <a:graphicData uri="http://schemas.openxmlformats.org/drawingml/2006/table">
            <a:tbl>
              <a:tblPr firstRow="1" bandRow="1">
                <a:tableStyleId>{2D5ABB26-0587-4C30-8999-92F81FD0307C}</a:tableStyleId>
              </a:tblPr>
              <a:tblGrid>
                <a:gridCol w="1347258"/>
                <a:gridCol w="1347258"/>
                <a:gridCol w="1347258"/>
              </a:tblGrid>
              <a:tr h="370840">
                <a:tc>
                  <a:txBody>
                    <a:bodyPr/>
                    <a:lstStyle/>
                    <a:p>
                      <a:pPr marL="342900" marR="0" lvl="0" indent="-342900">
                        <a:spcBef>
                          <a:spcPts val="0"/>
                        </a:spcBef>
                        <a:spcAft>
                          <a:spcPts val="0"/>
                        </a:spcAft>
                        <a:buSzPts val="1000"/>
                        <a:buFont typeface="Symbol"/>
                        <a:buChar char=""/>
                        <a:tabLst>
                          <a:tab pos="457200" algn="l"/>
                        </a:tabLst>
                      </a:pPr>
                      <a:r>
                        <a:rPr lang="en-US" sz="1000" dirty="0">
                          <a:effectLst/>
                          <a:hlinkClick r:id="rId4"/>
                        </a:rPr>
                        <a:t>Water</a:t>
                      </a:r>
                      <a:endParaRPr lang="en-US" sz="1200" dirty="0">
                        <a:effectLst/>
                        <a:latin typeface="Cambria"/>
                        <a:ea typeface="ＭＳ 明朝"/>
                        <a:cs typeface="Times New Roman"/>
                      </a:endParaRPr>
                    </a:p>
                  </a:txBody>
                  <a:tcPr marL="68580" marR="68580" marT="0" marB="0">
                    <a:lnL w="12700" cap="flat" cmpd="sng" algn="ctr">
                      <a:solidFill>
                        <a:srgbClr val="4F81BD"/>
                      </a:solidFill>
                      <a:prstDash val="solid"/>
                      <a:round/>
                      <a:headEnd type="none" w="med" len="med"/>
                      <a:tailEnd type="none" w="med" len="med"/>
                    </a:lnL>
                    <a:lnT w="12700" cap="flat" cmpd="sng" algn="ctr">
                      <a:solidFill>
                        <a:srgbClr val="4F81BD"/>
                      </a:solidFill>
                      <a:prstDash val="solid"/>
                      <a:round/>
                      <a:headEnd type="none" w="med" len="med"/>
                      <a:tailEnd type="none" w="med" len="med"/>
                    </a:lnT>
                  </a:tcPr>
                </a:tc>
                <a:tc>
                  <a:txBody>
                    <a:bodyPr/>
                    <a:lstStyle/>
                    <a:p>
                      <a:pPr marL="0" marR="0">
                        <a:lnSpc>
                          <a:spcPts val="1125"/>
                        </a:lnSpc>
                        <a:spcBef>
                          <a:spcPts val="0"/>
                        </a:spcBef>
                        <a:spcAft>
                          <a:spcPts val="0"/>
                        </a:spcAft>
                      </a:pPr>
                      <a:r>
                        <a:rPr lang="en-US" sz="1000">
                          <a:effectLst/>
                        </a:rPr>
                        <a:t>32.17%</a:t>
                      </a:r>
                      <a:endParaRPr lang="en-US" sz="1200">
                        <a:effectLst/>
                        <a:latin typeface="Cambria"/>
                        <a:ea typeface="ＭＳ 明朝"/>
                        <a:cs typeface="Times New Roman"/>
                      </a:endParaRPr>
                    </a:p>
                  </a:txBody>
                  <a:tcPr marL="68580" marR="68580" marT="0" marB="0">
                    <a:lnT w="12700" cap="flat" cmpd="sng" algn="ctr">
                      <a:solidFill>
                        <a:srgbClr val="4F81BD"/>
                      </a:solidFill>
                      <a:prstDash val="solid"/>
                      <a:round/>
                      <a:headEnd type="none" w="med" len="med"/>
                      <a:tailEnd type="none" w="med" len="med"/>
                    </a:lnT>
                  </a:tcPr>
                </a:tc>
                <a:tc>
                  <a:txBody>
                    <a:bodyPr/>
                    <a:lstStyle/>
                    <a:p>
                      <a:pPr marL="0" marR="0">
                        <a:lnSpc>
                          <a:spcPts val="1125"/>
                        </a:lnSpc>
                        <a:spcBef>
                          <a:spcPts val="0"/>
                        </a:spcBef>
                        <a:spcAft>
                          <a:spcPts val="0"/>
                        </a:spcAft>
                      </a:pPr>
                      <a:r>
                        <a:rPr lang="en-US" sz="1000">
                          <a:effectLst/>
                        </a:rPr>
                        <a:t>202</a:t>
                      </a:r>
                      <a:endParaRPr lang="en-US" sz="1200">
                        <a:effectLst/>
                        <a:latin typeface="Cambria"/>
                        <a:ea typeface="ＭＳ 明朝"/>
                        <a:cs typeface="Times New Roman"/>
                      </a:endParaRPr>
                    </a:p>
                  </a:txBody>
                  <a:tcPr marL="68580" marR="68580" marT="0" marB="0">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tcPr>
                </a:tc>
              </a:tr>
              <a:tr h="370840">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4"/>
                        </a:rPr>
                        <a:t>Coffee</a:t>
                      </a:r>
                      <a:endParaRPr lang="en-US" sz="1200">
                        <a:effectLst/>
                        <a:latin typeface="Cambria"/>
                        <a:ea typeface="ＭＳ 明朝"/>
                        <a:cs typeface="Times New Roman"/>
                      </a:endParaRPr>
                    </a:p>
                  </a:txBody>
                  <a:tcPr marL="68580" marR="68580" marT="0" marB="0">
                    <a:lnL w="12700" cap="flat" cmpd="sng" algn="ctr">
                      <a:solidFill>
                        <a:srgbClr val="4F81BD"/>
                      </a:solidFill>
                      <a:prstDash val="solid"/>
                      <a:round/>
                      <a:headEnd type="none" w="med" len="med"/>
                      <a:tailEnd type="none" w="med" len="med"/>
                    </a:lnL>
                  </a:tcPr>
                </a:tc>
                <a:tc>
                  <a:txBody>
                    <a:bodyPr/>
                    <a:lstStyle/>
                    <a:p>
                      <a:pPr marL="0" marR="0">
                        <a:lnSpc>
                          <a:spcPts val="1125"/>
                        </a:lnSpc>
                        <a:spcBef>
                          <a:spcPts val="0"/>
                        </a:spcBef>
                        <a:spcAft>
                          <a:spcPts val="0"/>
                        </a:spcAft>
                      </a:pPr>
                      <a:r>
                        <a:rPr lang="en-US" sz="1000" dirty="0">
                          <a:effectLst/>
                        </a:rPr>
                        <a:t>22.45%</a:t>
                      </a:r>
                      <a:endParaRPr lang="en-US" sz="1200" dirty="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dirty="0">
                          <a:effectLst/>
                        </a:rPr>
                        <a:t>141</a:t>
                      </a:r>
                      <a:endParaRPr lang="en-US" sz="1200" dirty="0">
                        <a:effectLst/>
                        <a:latin typeface="Cambria"/>
                        <a:ea typeface="ＭＳ 明朝"/>
                        <a:cs typeface="Times New Roman"/>
                      </a:endParaRPr>
                    </a:p>
                  </a:txBody>
                  <a:tcPr marL="68580" marR="68580" marT="0" marB="0">
                    <a:lnR w="12700" cap="flat" cmpd="sng" algn="ctr">
                      <a:solidFill>
                        <a:srgbClr val="4F81BD"/>
                      </a:solidFill>
                      <a:prstDash val="solid"/>
                      <a:round/>
                      <a:headEnd type="none" w="med" len="med"/>
                      <a:tailEnd type="none" w="med" len="med"/>
                    </a:lnR>
                  </a:tcPr>
                </a:tc>
              </a:tr>
              <a:tr h="370840">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4"/>
                        </a:rPr>
                        <a:t>Agua</a:t>
                      </a:r>
                      <a:endParaRPr lang="en-US" sz="1200">
                        <a:effectLst/>
                        <a:latin typeface="Cambria"/>
                        <a:ea typeface="ＭＳ 明朝"/>
                        <a:cs typeface="Times New Roman"/>
                      </a:endParaRPr>
                    </a:p>
                  </a:txBody>
                  <a:tcPr marL="68580" marR="68580" marT="0" marB="0">
                    <a:lnL w="12700" cap="flat" cmpd="sng" algn="ctr">
                      <a:solidFill>
                        <a:srgbClr val="4F81BD"/>
                      </a:solidFill>
                      <a:prstDash val="solid"/>
                      <a:round/>
                      <a:headEnd type="none" w="med" len="med"/>
                      <a:tailEnd type="none" w="med" len="med"/>
                    </a:lnL>
                  </a:tcPr>
                </a:tc>
                <a:tc>
                  <a:txBody>
                    <a:bodyPr/>
                    <a:lstStyle/>
                    <a:p>
                      <a:pPr marL="0" marR="0">
                        <a:lnSpc>
                          <a:spcPts val="1125"/>
                        </a:lnSpc>
                        <a:spcBef>
                          <a:spcPts val="0"/>
                        </a:spcBef>
                        <a:spcAft>
                          <a:spcPts val="0"/>
                        </a:spcAft>
                      </a:pPr>
                      <a:r>
                        <a:rPr lang="en-US" sz="1000" dirty="0">
                          <a:effectLst/>
                        </a:rPr>
                        <a:t>8.44%</a:t>
                      </a:r>
                      <a:endParaRPr lang="en-US" sz="1200" dirty="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dirty="0">
                          <a:effectLst/>
                        </a:rPr>
                        <a:t>53</a:t>
                      </a:r>
                      <a:endParaRPr lang="en-US" sz="1200" dirty="0">
                        <a:effectLst/>
                        <a:latin typeface="Cambria"/>
                        <a:ea typeface="ＭＳ 明朝"/>
                        <a:cs typeface="Times New Roman"/>
                      </a:endParaRPr>
                    </a:p>
                  </a:txBody>
                  <a:tcPr marL="68580" marR="68580" marT="0" marB="0">
                    <a:lnR w="12700" cap="flat" cmpd="sng" algn="ctr">
                      <a:solidFill>
                        <a:srgbClr val="4F81BD"/>
                      </a:solidFill>
                      <a:prstDash val="solid"/>
                      <a:round/>
                      <a:headEnd type="none" w="med" len="med"/>
                      <a:tailEnd type="none" w="med" len="med"/>
                    </a:lnR>
                  </a:tcPr>
                </a:tc>
              </a:tr>
              <a:tr h="370840">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4"/>
                        </a:rPr>
                        <a:t>Donuts</a:t>
                      </a:r>
                      <a:endParaRPr lang="en-US" sz="1200">
                        <a:effectLst/>
                        <a:latin typeface="Cambria"/>
                        <a:ea typeface="ＭＳ 明朝"/>
                        <a:cs typeface="Times New Roman"/>
                      </a:endParaRPr>
                    </a:p>
                  </a:txBody>
                  <a:tcPr marL="68580" marR="68580" marT="0" marB="0">
                    <a:lnL w="12700" cap="flat" cmpd="sng" algn="ctr">
                      <a:solidFill>
                        <a:srgbClr val="4F81BD"/>
                      </a:solidFill>
                      <a:prstDash val="solid"/>
                      <a:round/>
                      <a:headEnd type="none" w="med" len="med"/>
                      <a:tailEnd type="none" w="med" len="med"/>
                    </a:lnL>
                  </a:tcPr>
                </a:tc>
                <a:tc>
                  <a:txBody>
                    <a:bodyPr/>
                    <a:lstStyle/>
                    <a:p>
                      <a:pPr marL="0" marR="0">
                        <a:lnSpc>
                          <a:spcPts val="1125"/>
                        </a:lnSpc>
                        <a:spcBef>
                          <a:spcPts val="0"/>
                        </a:spcBef>
                        <a:spcAft>
                          <a:spcPts val="0"/>
                        </a:spcAft>
                      </a:pPr>
                      <a:r>
                        <a:rPr lang="en-US" sz="1000">
                          <a:effectLst/>
                        </a:rPr>
                        <a:t>7.80%</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dirty="0">
                          <a:effectLst/>
                        </a:rPr>
                        <a:t>49</a:t>
                      </a:r>
                      <a:endParaRPr lang="en-US" sz="1200" dirty="0">
                        <a:effectLst/>
                        <a:latin typeface="Cambria"/>
                        <a:ea typeface="ＭＳ 明朝"/>
                        <a:cs typeface="Times New Roman"/>
                      </a:endParaRPr>
                    </a:p>
                  </a:txBody>
                  <a:tcPr marL="68580" marR="68580" marT="0" marB="0">
                    <a:lnR w="12700" cap="flat" cmpd="sng" algn="ctr">
                      <a:solidFill>
                        <a:srgbClr val="4F81BD"/>
                      </a:solidFill>
                      <a:prstDash val="solid"/>
                      <a:round/>
                      <a:headEnd type="none" w="med" len="med"/>
                      <a:tailEnd type="none" w="med" len="med"/>
                    </a:lnR>
                  </a:tcPr>
                </a:tc>
              </a:tr>
              <a:tr h="370840">
                <a:tc>
                  <a:txBody>
                    <a:bodyPr/>
                    <a:lstStyle/>
                    <a:p>
                      <a:pPr marL="342900" marR="0" lvl="0" indent="-342900">
                        <a:spcBef>
                          <a:spcPts val="0"/>
                        </a:spcBef>
                        <a:spcAft>
                          <a:spcPts val="0"/>
                        </a:spcAft>
                        <a:buSzPts val="1000"/>
                        <a:buFont typeface="Symbol"/>
                        <a:buChar char=""/>
                        <a:tabLst>
                          <a:tab pos="457200" algn="l"/>
                        </a:tabLst>
                      </a:pPr>
                      <a:r>
                        <a:rPr lang="en-US" sz="1000" dirty="0">
                          <a:effectLst/>
                          <a:hlinkClick r:id="rId4"/>
                        </a:rPr>
                        <a:t>Soda</a:t>
                      </a:r>
                      <a:endParaRPr lang="en-US" sz="1200" dirty="0">
                        <a:effectLst/>
                        <a:latin typeface="Cambria"/>
                        <a:ea typeface="ＭＳ 明朝"/>
                        <a:cs typeface="Times New Roman"/>
                      </a:endParaRPr>
                    </a:p>
                  </a:txBody>
                  <a:tcPr marL="68580" marR="68580" marT="0" marB="0">
                    <a:lnL w="12700" cap="flat" cmpd="sng" algn="ctr">
                      <a:solidFill>
                        <a:srgbClr val="4F81BD"/>
                      </a:solidFill>
                      <a:prstDash val="solid"/>
                      <a:round/>
                      <a:headEnd type="none" w="med" len="med"/>
                      <a:tailEnd type="none" w="med" len="med"/>
                    </a:lnL>
                  </a:tcPr>
                </a:tc>
                <a:tc>
                  <a:txBody>
                    <a:bodyPr/>
                    <a:lstStyle/>
                    <a:p>
                      <a:pPr marL="0" marR="0">
                        <a:lnSpc>
                          <a:spcPts val="1125"/>
                        </a:lnSpc>
                        <a:spcBef>
                          <a:spcPts val="0"/>
                        </a:spcBef>
                        <a:spcAft>
                          <a:spcPts val="0"/>
                        </a:spcAft>
                      </a:pPr>
                      <a:r>
                        <a:rPr lang="en-US" sz="1000">
                          <a:effectLst/>
                        </a:rPr>
                        <a:t>5.25%</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33</a:t>
                      </a:r>
                      <a:endParaRPr lang="en-US" sz="1200">
                        <a:effectLst/>
                        <a:latin typeface="Cambria"/>
                        <a:ea typeface="ＭＳ 明朝"/>
                        <a:cs typeface="Times New Roman"/>
                      </a:endParaRPr>
                    </a:p>
                  </a:txBody>
                  <a:tcPr marL="68580" marR="68580" marT="0" marB="0">
                    <a:lnR w="12700" cap="flat" cmpd="sng" algn="ctr">
                      <a:solidFill>
                        <a:srgbClr val="4F81BD"/>
                      </a:solidFill>
                      <a:prstDash val="solid"/>
                      <a:round/>
                      <a:headEnd type="none" w="med" len="med"/>
                      <a:tailEnd type="none" w="med" len="med"/>
                    </a:lnR>
                  </a:tcPr>
                </a:tc>
              </a:tr>
              <a:tr h="370840">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4"/>
                        </a:rPr>
                        <a:t>Juice</a:t>
                      </a:r>
                      <a:endParaRPr lang="en-US" sz="1200">
                        <a:effectLst/>
                        <a:latin typeface="Cambria"/>
                        <a:ea typeface="ＭＳ 明朝"/>
                        <a:cs typeface="Times New Roman"/>
                      </a:endParaRPr>
                    </a:p>
                  </a:txBody>
                  <a:tcPr marL="68580" marR="68580" marT="0" marB="0">
                    <a:lnL w="12700" cap="flat" cmpd="sng" algn="ctr">
                      <a:solidFill>
                        <a:srgbClr val="4F81BD"/>
                      </a:solidFill>
                      <a:prstDash val="solid"/>
                      <a:round/>
                      <a:headEnd type="none" w="med" len="med"/>
                      <a:tailEnd type="none" w="med" len="med"/>
                    </a:lnL>
                  </a:tcPr>
                </a:tc>
                <a:tc>
                  <a:txBody>
                    <a:bodyPr/>
                    <a:lstStyle/>
                    <a:p>
                      <a:pPr marL="0" marR="0">
                        <a:lnSpc>
                          <a:spcPts val="1125"/>
                        </a:lnSpc>
                        <a:spcBef>
                          <a:spcPts val="0"/>
                        </a:spcBef>
                        <a:spcAft>
                          <a:spcPts val="0"/>
                        </a:spcAft>
                      </a:pPr>
                      <a:r>
                        <a:rPr lang="en-US" sz="1000">
                          <a:effectLst/>
                        </a:rPr>
                        <a:t>3.82%</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dirty="0">
                          <a:effectLst/>
                        </a:rPr>
                        <a:t>24</a:t>
                      </a:r>
                      <a:endParaRPr lang="en-US" sz="1200" dirty="0">
                        <a:effectLst/>
                        <a:latin typeface="Cambria"/>
                        <a:ea typeface="ＭＳ 明朝"/>
                        <a:cs typeface="Times New Roman"/>
                      </a:endParaRPr>
                    </a:p>
                  </a:txBody>
                  <a:tcPr marL="68580" marR="68580" marT="0" marB="0">
                    <a:lnR w="12700" cap="flat" cmpd="sng" algn="ctr">
                      <a:solidFill>
                        <a:srgbClr val="4F81BD"/>
                      </a:solidFill>
                      <a:prstDash val="solid"/>
                      <a:round/>
                      <a:headEnd type="none" w="med" len="med"/>
                      <a:tailEnd type="none" w="med" len="med"/>
                    </a:lnR>
                  </a:tcPr>
                </a:tc>
              </a:tr>
              <a:tr h="370840">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4"/>
                        </a:rPr>
                        <a:t>Horchata</a:t>
                      </a:r>
                      <a:endParaRPr lang="en-US" sz="1200">
                        <a:effectLst/>
                        <a:latin typeface="Cambria"/>
                        <a:ea typeface="ＭＳ 明朝"/>
                        <a:cs typeface="Times New Roman"/>
                      </a:endParaRPr>
                    </a:p>
                  </a:txBody>
                  <a:tcPr marL="68580" marR="68580" marT="0" marB="0">
                    <a:lnL w="12700" cap="flat" cmpd="sng" algn="ctr">
                      <a:solidFill>
                        <a:srgbClr val="4F81BD"/>
                      </a:solidFill>
                      <a:prstDash val="solid"/>
                      <a:round/>
                      <a:headEnd type="none" w="med" len="med"/>
                      <a:tailEnd type="none" w="med" len="med"/>
                    </a:lnL>
                  </a:tcPr>
                </a:tc>
                <a:tc>
                  <a:txBody>
                    <a:bodyPr/>
                    <a:lstStyle/>
                    <a:p>
                      <a:pPr marL="0" marR="0">
                        <a:lnSpc>
                          <a:spcPts val="1125"/>
                        </a:lnSpc>
                        <a:spcBef>
                          <a:spcPts val="0"/>
                        </a:spcBef>
                        <a:spcAft>
                          <a:spcPts val="0"/>
                        </a:spcAft>
                      </a:pPr>
                      <a:r>
                        <a:rPr lang="en-US" sz="1000">
                          <a:effectLst/>
                        </a:rPr>
                        <a:t>3.66%</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dirty="0">
                          <a:effectLst/>
                        </a:rPr>
                        <a:t>23</a:t>
                      </a:r>
                      <a:endParaRPr lang="en-US" sz="1200" dirty="0">
                        <a:effectLst/>
                        <a:latin typeface="Cambria"/>
                        <a:ea typeface="ＭＳ 明朝"/>
                        <a:cs typeface="Times New Roman"/>
                      </a:endParaRPr>
                    </a:p>
                  </a:txBody>
                  <a:tcPr marL="68580" marR="68580" marT="0" marB="0">
                    <a:lnR w="12700" cap="flat" cmpd="sng" algn="ctr">
                      <a:solidFill>
                        <a:srgbClr val="4F81BD"/>
                      </a:solidFill>
                      <a:prstDash val="solid"/>
                      <a:round/>
                      <a:headEnd type="none" w="med" len="med"/>
                      <a:tailEnd type="none" w="med" len="med"/>
                    </a:lnR>
                  </a:tcPr>
                </a:tc>
              </a:tr>
              <a:tr h="370840">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4"/>
                        </a:rPr>
                        <a:t>Pepsi</a:t>
                      </a:r>
                      <a:endParaRPr lang="en-US" sz="1200">
                        <a:effectLst/>
                        <a:latin typeface="Cambria"/>
                        <a:ea typeface="ＭＳ 明朝"/>
                        <a:cs typeface="Times New Roman"/>
                      </a:endParaRPr>
                    </a:p>
                  </a:txBody>
                  <a:tcPr marL="68580" marR="68580" marT="0" marB="0">
                    <a:lnL w="12700" cap="flat" cmpd="sng" algn="ctr">
                      <a:solidFill>
                        <a:srgbClr val="4F81BD"/>
                      </a:solidFill>
                      <a:prstDash val="solid"/>
                      <a:round/>
                      <a:headEnd type="none" w="med" len="med"/>
                      <a:tailEnd type="none" w="med" len="med"/>
                    </a:lnL>
                  </a:tcPr>
                </a:tc>
                <a:tc>
                  <a:txBody>
                    <a:bodyPr/>
                    <a:lstStyle/>
                    <a:p>
                      <a:pPr marL="0" marR="0">
                        <a:lnSpc>
                          <a:spcPts val="1125"/>
                        </a:lnSpc>
                        <a:spcBef>
                          <a:spcPts val="0"/>
                        </a:spcBef>
                        <a:spcAft>
                          <a:spcPts val="0"/>
                        </a:spcAft>
                      </a:pPr>
                      <a:r>
                        <a:rPr lang="en-US" sz="1000">
                          <a:effectLst/>
                        </a:rPr>
                        <a:t>3.34%</a:t>
                      </a:r>
                      <a:endParaRPr lang="en-US" sz="120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dirty="0">
                          <a:effectLst/>
                        </a:rPr>
                        <a:t>21</a:t>
                      </a:r>
                      <a:endParaRPr lang="en-US" sz="1200" dirty="0">
                        <a:effectLst/>
                        <a:latin typeface="Cambria"/>
                        <a:ea typeface="ＭＳ 明朝"/>
                        <a:cs typeface="Times New Roman"/>
                      </a:endParaRPr>
                    </a:p>
                  </a:txBody>
                  <a:tcPr marL="68580" marR="68580" marT="0" marB="0">
                    <a:lnR w="12700" cap="flat" cmpd="sng" algn="ctr">
                      <a:solidFill>
                        <a:srgbClr val="4F81BD"/>
                      </a:solidFill>
                      <a:prstDash val="solid"/>
                      <a:round/>
                      <a:headEnd type="none" w="med" len="med"/>
                      <a:tailEnd type="none" w="med" len="med"/>
                    </a:lnR>
                  </a:tcPr>
                </a:tc>
              </a:tr>
              <a:tr h="370840">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4"/>
                        </a:rPr>
                        <a:t>Lemonade</a:t>
                      </a:r>
                      <a:endParaRPr lang="en-US" sz="1200">
                        <a:effectLst/>
                        <a:latin typeface="Cambria"/>
                        <a:ea typeface="ＭＳ 明朝"/>
                        <a:cs typeface="Times New Roman"/>
                      </a:endParaRPr>
                    </a:p>
                  </a:txBody>
                  <a:tcPr marL="68580" marR="68580" marT="0" marB="0">
                    <a:lnL w="12700" cap="flat" cmpd="sng" algn="ctr">
                      <a:solidFill>
                        <a:srgbClr val="4F81BD"/>
                      </a:solidFill>
                      <a:prstDash val="solid"/>
                      <a:round/>
                      <a:headEnd type="none" w="med" len="med"/>
                      <a:tailEnd type="none" w="med" len="med"/>
                    </a:lnL>
                  </a:tcPr>
                </a:tc>
                <a:tc>
                  <a:txBody>
                    <a:bodyPr/>
                    <a:lstStyle/>
                    <a:p>
                      <a:pPr marL="0" marR="0">
                        <a:lnSpc>
                          <a:spcPts val="1125"/>
                        </a:lnSpc>
                        <a:spcBef>
                          <a:spcPts val="0"/>
                        </a:spcBef>
                        <a:spcAft>
                          <a:spcPts val="0"/>
                        </a:spcAft>
                      </a:pPr>
                      <a:r>
                        <a:rPr lang="en-US" sz="1000" dirty="0">
                          <a:effectLst/>
                        </a:rPr>
                        <a:t>3.18%</a:t>
                      </a:r>
                      <a:endParaRPr lang="en-US" sz="1200" dirty="0">
                        <a:effectLst/>
                        <a:latin typeface="Cambria"/>
                        <a:ea typeface="ＭＳ 明朝"/>
                        <a:cs typeface="Times New Roman"/>
                      </a:endParaRPr>
                    </a:p>
                  </a:txBody>
                  <a:tcPr marL="68580" marR="68580" marT="0" marB="0"/>
                </a:tc>
                <a:tc>
                  <a:txBody>
                    <a:bodyPr/>
                    <a:lstStyle/>
                    <a:p>
                      <a:pPr marL="0" marR="0">
                        <a:lnSpc>
                          <a:spcPts val="1125"/>
                        </a:lnSpc>
                        <a:spcBef>
                          <a:spcPts val="0"/>
                        </a:spcBef>
                        <a:spcAft>
                          <a:spcPts val="0"/>
                        </a:spcAft>
                      </a:pPr>
                      <a:r>
                        <a:rPr lang="en-US" sz="1000">
                          <a:effectLst/>
                        </a:rPr>
                        <a:t>20</a:t>
                      </a:r>
                      <a:endParaRPr lang="en-US" sz="1200">
                        <a:effectLst/>
                        <a:latin typeface="Cambria"/>
                        <a:ea typeface="ＭＳ 明朝"/>
                        <a:cs typeface="Times New Roman"/>
                      </a:endParaRPr>
                    </a:p>
                  </a:txBody>
                  <a:tcPr marL="68580" marR="68580" marT="0" marB="0">
                    <a:lnR w="12700" cap="flat" cmpd="sng" algn="ctr">
                      <a:solidFill>
                        <a:srgbClr val="4F81BD"/>
                      </a:solidFill>
                      <a:prstDash val="solid"/>
                      <a:round/>
                      <a:headEnd type="none" w="med" len="med"/>
                      <a:tailEnd type="none" w="med" len="med"/>
                    </a:lnR>
                    <a:lnB w="12700" cap="flat" cmpd="sng" algn="ctr">
                      <a:noFill/>
                      <a:prstDash val="solid"/>
                      <a:round/>
                      <a:headEnd type="none" w="med" len="med"/>
                      <a:tailEnd type="none" w="med" len="med"/>
                    </a:lnB>
                  </a:tcPr>
                </a:tc>
              </a:tr>
              <a:tr h="370840">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4"/>
                        </a:rPr>
                        <a:t>Fruit</a:t>
                      </a:r>
                      <a:endParaRPr lang="en-US" sz="1200">
                        <a:effectLst/>
                        <a:latin typeface="Cambria"/>
                        <a:ea typeface="ＭＳ 明朝"/>
                        <a:cs typeface="Times New Roman"/>
                      </a:endParaRPr>
                    </a:p>
                  </a:txBody>
                  <a:tcPr marL="68580" marR="68580" marT="0" marB="0">
                    <a:lnL w="12700" cap="flat" cmpd="sng" algn="ctr">
                      <a:solidFill>
                        <a:srgbClr val="4F81BD"/>
                      </a:solidFill>
                      <a:prstDash val="solid"/>
                      <a:round/>
                      <a:headEnd type="none" w="med" len="med"/>
                      <a:tailEnd type="none" w="med" len="med"/>
                    </a:lnL>
                  </a:tcPr>
                </a:tc>
                <a:tc>
                  <a:txBody>
                    <a:bodyPr/>
                    <a:lstStyle/>
                    <a:p>
                      <a:pPr marL="0" marR="0">
                        <a:lnSpc>
                          <a:spcPts val="1125"/>
                        </a:lnSpc>
                        <a:spcBef>
                          <a:spcPts val="0"/>
                        </a:spcBef>
                        <a:spcAft>
                          <a:spcPts val="0"/>
                        </a:spcAft>
                      </a:pPr>
                      <a:r>
                        <a:rPr lang="en-US" sz="1000">
                          <a:effectLst/>
                        </a:rPr>
                        <a:t>2.39%</a:t>
                      </a:r>
                      <a:endParaRPr lang="en-US" sz="1200">
                        <a:effectLst/>
                        <a:latin typeface="Cambria"/>
                        <a:ea typeface="ＭＳ 明朝"/>
                        <a:cs typeface="Times New Roman"/>
                      </a:endParaRPr>
                    </a:p>
                  </a:txBody>
                  <a:tcPr marL="68580" marR="68580" marT="0" marB="0">
                    <a:lnR w="12700" cap="flat" cmpd="sng" algn="ctr">
                      <a:noFill/>
                      <a:prstDash val="solid"/>
                      <a:round/>
                      <a:headEnd type="none" w="med" len="med"/>
                      <a:tailEnd type="none" w="med" len="med"/>
                    </a:lnR>
                  </a:tcPr>
                </a:tc>
                <a:tc>
                  <a:txBody>
                    <a:bodyPr/>
                    <a:lstStyle/>
                    <a:p>
                      <a:pPr marL="0" marR="0">
                        <a:lnSpc>
                          <a:spcPts val="1125"/>
                        </a:lnSpc>
                        <a:spcBef>
                          <a:spcPts val="0"/>
                        </a:spcBef>
                        <a:spcAft>
                          <a:spcPts val="0"/>
                        </a:spcAft>
                      </a:pPr>
                      <a:r>
                        <a:rPr lang="en-US" sz="1000" dirty="0">
                          <a:effectLst/>
                        </a:rPr>
                        <a:t>15</a:t>
                      </a:r>
                      <a:endParaRPr lang="en-US" sz="1200" dirty="0">
                        <a:effectLst/>
                        <a:latin typeface="Cambria"/>
                        <a:ea typeface="ＭＳ 明朝"/>
                        <a:cs typeface="Times New Roman"/>
                      </a:endParaRPr>
                    </a:p>
                  </a:txBody>
                  <a:tcPr marL="68580" marR="68580" marT="0" marB="0">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pPr marL="342900" marR="0" lvl="0" indent="-342900">
                        <a:spcBef>
                          <a:spcPts val="0"/>
                        </a:spcBef>
                        <a:spcAft>
                          <a:spcPts val="0"/>
                        </a:spcAft>
                        <a:buSzPts val="1000"/>
                        <a:buFont typeface="Symbol"/>
                        <a:buChar char=""/>
                        <a:tabLst>
                          <a:tab pos="457200" algn="l"/>
                        </a:tabLst>
                      </a:pPr>
                      <a:r>
                        <a:rPr lang="en-US" sz="1000">
                          <a:effectLst/>
                          <a:hlinkClick r:id="rId4"/>
                        </a:rPr>
                        <a:t>Coke</a:t>
                      </a:r>
                      <a:endParaRPr lang="en-US" sz="1200">
                        <a:effectLst/>
                        <a:latin typeface="Cambria"/>
                        <a:ea typeface="ＭＳ 明朝"/>
                        <a:cs typeface="Times New Roman"/>
                      </a:endParaRPr>
                    </a:p>
                  </a:txBody>
                  <a:tcPr marL="68580" marR="68580" marT="0" marB="0">
                    <a:lnL w="12700" cap="flat" cmpd="sng" algn="ctr">
                      <a:solidFill>
                        <a:srgbClr val="4F81BD"/>
                      </a:solidFill>
                      <a:prstDash val="solid"/>
                      <a:round/>
                      <a:headEnd type="none" w="med" len="med"/>
                      <a:tailEnd type="none" w="med" len="med"/>
                    </a:lnL>
                    <a:lnB w="12700" cap="flat" cmpd="sng" algn="ctr">
                      <a:solidFill>
                        <a:srgbClr val="4F81BD"/>
                      </a:solidFill>
                      <a:prstDash val="solid"/>
                      <a:round/>
                      <a:headEnd type="none" w="med" len="med"/>
                      <a:tailEnd type="none" w="med" len="med"/>
                    </a:lnB>
                  </a:tcPr>
                </a:tc>
                <a:tc>
                  <a:txBody>
                    <a:bodyPr/>
                    <a:lstStyle/>
                    <a:p>
                      <a:pPr marL="0" marR="0">
                        <a:lnSpc>
                          <a:spcPts val="1125"/>
                        </a:lnSpc>
                        <a:spcBef>
                          <a:spcPts val="0"/>
                        </a:spcBef>
                        <a:spcAft>
                          <a:spcPts val="0"/>
                        </a:spcAft>
                      </a:pPr>
                      <a:r>
                        <a:rPr lang="en-US" sz="1000">
                          <a:effectLst/>
                        </a:rPr>
                        <a:t>2.23%</a:t>
                      </a:r>
                      <a:endParaRPr lang="en-US" sz="1200">
                        <a:effectLst/>
                        <a:latin typeface="Cambria"/>
                        <a:ea typeface="ＭＳ 明朝"/>
                        <a:cs typeface="Times New Roman"/>
                      </a:endParaRPr>
                    </a:p>
                  </a:txBody>
                  <a:tcPr marL="68580" marR="68580" marT="0" marB="0">
                    <a:lnB w="12700" cap="flat" cmpd="sng" algn="ctr">
                      <a:solidFill>
                        <a:srgbClr val="4F81BD"/>
                      </a:solidFill>
                      <a:prstDash val="solid"/>
                      <a:round/>
                      <a:headEnd type="none" w="med" len="med"/>
                      <a:tailEnd type="none" w="med" len="med"/>
                    </a:lnB>
                  </a:tcPr>
                </a:tc>
                <a:tc>
                  <a:txBody>
                    <a:bodyPr/>
                    <a:lstStyle/>
                    <a:p>
                      <a:pPr marL="0" marR="0">
                        <a:lnSpc>
                          <a:spcPts val="1125"/>
                        </a:lnSpc>
                        <a:spcBef>
                          <a:spcPts val="0"/>
                        </a:spcBef>
                        <a:spcAft>
                          <a:spcPts val="0"/>
                        </a:spcAft>
                      </a:pPr>
                      <a:r>
                        <a:rPr lang="en-US" sz="1000" dirty="0">
                          <a:effectLst/>
                        </a:rPr>
                        <a:t>14</a:t>
                      </a:r>
                      <a:endParaRPr lang="en-US" sz="1200" dirty="0">
                        <a:effectLst/>
                        <a:latin typeface="Cambria"/>
                        <a:ea typeface="ＭＳ 明朝"/>
                        <a:cs typeface="Times New Roman"/>
                      </a:endParaRPr>
                    </a:p>
                  </a:txBody>
                  <a:tcPr marL="68580" marR="68580" marT="0" marB="0">
                    <a:lnR w="12700" cap="flat" cmpd="sng" algn="ctr">
                      <a:solidFill>
                        <a:srgbClr val="4F81B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960316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ln>
            <a:solidFill>
              <a:schemeClr val="bg2">
                <a:lumMod val="60000"/>
                <a:lumOff val="40000"/>
              </a:schemeClr>
            </a:solidFill>
          </a:ln>
        </p:spPr>
        <p:txBody>
          <a:bodyPr>
            <a:normAutofit fontScale="90000"/>
          </a:bodyPr>
          <a:lstStyle/>
          <a:p>
            <a:r>
              <a:rPr lang="en-US" dirty="0" smtClean="0"/>
              <a:t>Adult Faith Formation/ </a:t>
            </a:r>
            <a:r>
              <a:rPr lang="en-US" dirty="0" err="1" smtClean="0"/>
              <a:t>doctrina</a:t>
            </a:r>
            <a:r>
              <a:rPr lang="en-US" dirty="0" smtClean="0"/>
              <a:t> </a:t>
            </a:r>
            <a:r>
              <a:rPr lang="en-US" dirty="0" err="1" smtClean="0"/>
              <a:t>para</a:t>
            </a:r>
            <a:r>
              <a:rPr lang="en-US" dirty="0" smtClean="0"/>
              <a:t> los </a:t>
            </a:r>
            <a:r>
              <a:rPr lang="en-US" dirty="0" err="1" smtClean="0"/>
              <a:t>adultos</a:t>
            </a:r>
            <a:endParaRPr lang="en-US" dirty="0"/>
          </a:p>
        </p:txBody>
      </p:sp>
      <p:sp>
        <p:nvSpPr>
          <p:cNvPr id="6" name="Content Placeholder 5"/>
          <p:cNvSpPr>
            <a:spLocks noGrp="1"/>
          </p:cNvSpPr>
          <p:nvPr>
            <p:ph sz="half" idx="1"/>
          </p:nvPr>
        </p:nvSpPr>
        <p:spPr/>
        <p:txBody>
          <a:bodyPr>
            <a:normAutofit fontScale="77500" lnSpcReduction="20000"/>
          </a:bodyPr>
          <a:lstStyle/>
          <a:p>
            <a:pPr marL="0" lvl="0" indent="0" algn="ctr">
              <a:buNone/>
            </a:pPr>
            <a:r>
              <a:rPr lang="en-US" sz="2600" dirty="0"/>
              <a:t>What forms of Adult Faith Formation would you participate in?</a:t>
            </a:r>
          </a:p>
          <a:p>
            <a:pPr marL="0" indent="0">
              <a:buNone/>
            </a:pPr>
            <a:r>
              <a:rPr lang="en-US" sz="2600" dirty="0"/>
              <a:t> </a:t>
            </a:r>
          </a:p>
          <a:p>
            <a:r>
              <a:rPr lang="en-US" sz="2600" dirty="0"/>
              <a:t>An Adult social group</a:t>
            </a:r>
          </a:p>
          <a:p>
            <a:pPr marL="0" indent="0">
              <a:buNone/>
            </a:pPr>
            <a:r>
              <a:rPr lang="en-US" sz="2600" dirty="0"/>
              <a:t> </a:t>
            </a:r>
            <a:r>
              <a:rPr lang="en-US" sz="2600" dirty="0" smtClean="0"/>
              <a:t> </a:t>
            </a:r>
            <a:endParaRPr lang="en-US" sz="2600" dirty="0"/>
          </a:p>
          <a:p>
            <a:r>
              <a:rPr lang="en-US" sz="2600" dirty="0"/>
              <a:t>by teaching through educational and enrichment opportunities, such as celebrating weekly liturgy, participate in parish activities and being part of a prayer group.</a:t>
            </a:r>
          </a:p>
          <a:p>
            <a:pPr marL="0" indent="0">
              <a:buNone/>
            </a:pPr>
            <a:r>
              <a:rPr lang="en-US" sz="2600" dirty="0"/>
              <a:t> </a:t>
            </a:r>
          </a:p>
          <a:p>
            <a:r>
              <a:rPr lang="en-US" sz="2600" dirty="0"/>
              <a:t>Bible Studies Retreats Parish Mission</a:t>
            </a:r>
          </a:p>
          <a:p>
            <a:pPr marL="0" indent="0">
              <a:buNone/>
            </a:pPr>
            <a:r>
              <a:rPr lang="en-US" sz="2600" dirty="0"/>
              <a:t> </a:t>
            </a:r>
          </a:p>
          <a:p>
            <a:r>
              <a:rPr lang="en-US" sz="2600" dirty="0"/>
              <a:t>Bible Studies</a:t>
            </a:r>
          </a:p>
          <a:p>
            <a:endParaRPr lang="en-US" dirty="0"/>
          </a:p>
        </p:txBody>
      </p:sp>
      <p:sp>
        <p:nvSpPr>
          <p:cNvPr id="7" name="Content Placeholder 6"/>
          <p:cNvSpPr>
            <a:spLocks noGrp="1"/>
          </p:cNvSpPr>
          <p:nvPr>
            <p:ph sz="half" idx="2"/>
          </p:nvPr>
        </p:nvSpPr>
        <p:spPr>
          <a:xfrm>
            <a:off x="4648200" y="1600200"/>
            <a:ext cx="4038600" cy="5016500"/>
          </a:xfrm>
        </p:spPr>
        <p:txBody>
          <a:bodyPr>
            <a:normAutofit fontScale="77500" lnSpcReduction="20000"/>
          </a:bodyPr>
          <a:lstStyle/>
          <a:p>
            <a:pPr marL="0" indent="0" algn="ctr">
              <a:buNone/>
            </a:pPr>
            <a:r>
              <a:rPr lang="en-US" sz="2300" dirty="0"/>
              <a:t>En </a:t>
            </a:r>
            <a:r>
              <a:rPr lang="en-US" sz="2300" dirty="0" err="1"/>
              <a:t>que</a:t>
            </a:r>
            <a:r>
              <a:rPr lang="en-US" sz="2300" dirty="0"/>
              <a:t> </a:t>
            </a:r>
            <a:r>
              <a:rPr lang="en-US" sz="2300" dirty="0" err="1"/>
              <a:t>manera</a:t>
            </a:r>
            <a:r>
              <a:rPr lang="en-US" sz="2300" dirty="0"/>
              <a:t> de </a:t>
            </a:r>
            <a:r>
              <a:rPr lang="en-US" sz="2300" dirty="0" err="1"/>
              <a:t>formación</a:t>
            </a:r>
            <a:r>
              <a:rPr lang="en-US" sz="2300" dirty="0"/>
              <a:t> en la </a:t>
            </a:r>
            <a:r>
              <a:rPr lang="en-US" sz="2300" dirty="0" err="1"/>
              <a:t>fe</a:t>
            </a:r>
            <a:r>
              <a:rPr lang="en-US" sz="2300" dirty="0"/>
              <a:t> de </a:t>
            </a:r>
            <a:r>
              <a:rPr lang="en-US" sz="2300" dirty="0" err="1"/>
              <a:t>adultos</a:t>
            </a:r>
            <a:r>
              <a:rPr lang="en-US" sz="2300" dirty="0"/>
              <a:t> </a:t>
            </a:r>
            <a:r>
              <a:rPr lang="en-US" sz="2300" dirty="0" err="1"/>
              <a:t>participaría</a:t>
            </a:r>
            <a:r>
              <a:rPr lang="en-US" sz="2300" dirty="0"/>
              <a:t> </a:t>
            </a:r>
            <a:r>
              <a:rPr lang="en-US" sz="2300" dirty="0" err="1"/>
              <a:t>usted</a:t>
            </a:r>
            <a:r>
              <a:rPr lang="en-US" sz="2300" dirty="0" smtClean="0"/>
              <a:t>?</a:t>
            </a:r>
          </a:p>
          <a:p>
            <a:pPr marL="0" indent="0" algn="ctr">
              <a:buNone/>
            </a:pPr>
            <a:endParaRPr lang="en-US" sz="2300" b="1" dirty="0"/>
          </a:p>
          <a:p>
            <a:r>
              <a:rPr lang="en-US" sz="2300" dirty="0" err="1"/>
              <a:t>Llendo</a:t>
            </a:r>
            <a:r>
              <a:rPr lang="en-US" sz="2300" dirty="0"/>
              <a:t> a </a:t>
            </a:r>
            <a:r>
              <a:rPr lang="en-US" sz="2300" dirty="0" err="1"/>
              <a:t>misa</a:t>
            </a:r>
            <a:r>
              <a:rPr lang="en-US" sz="2300" dirty="0"/>
              <a:t> y la adoration del </a:t>
            </a:r>
            <a:r>
              <a:rPr lang="en-US" sz="2300" dirty="0" err="1"/>
              <a:t>santissimo</a:t>
            </a:r>
            <a:endParaRPr lang="en-US" sz="2300" dirty="0"/>
          </a:p>
          <a:p>
            <a:endParaRPr lang="en-US" sz="2300" dirty="0" smtClean="0"/>
          </a:p>
          <a:p>
            <a:r>
              <a:rPr lang="en-US" sz="2300" dirty="0" smtClean="0"/>
              <a:t>En </a:t>
            </a:r>
            <a:r>
              <a:rPr lang="en-US" sz="2300" dirty="0"/>
              <a:t>la del </a:t>
            </a:r>
            <a:r>
              <a:rPr lang="en-US" sz="2300" dirty="0" err="1" smtClean="0"/>
              <a:t>rosario</a:t>
            </a:r>
            <a:r>
              <a:rPr lang="en-US" sz="2300" dirty="0" smtClean="0"/>
              <a:t> </a:t>
            </a:r>
          </a:p>
          <a:p>
            <a:endParaRPr lang="en-US" sz="2300" dirty="0"/>
          </a:p>
          <a:p>
            <a:r>
              <a:rPr lang="en-US" sz="2300" dirty="0"/>
              <a:t>En </a:t>
            </a:r>
            <a:r>
              <a:rPr lang="en-US" sz="2300" dirty="0" err="1"/>
              <a:t>oracion</a:t>
            </a:r>
            <a:endParaRPr lang="en-US" sz="2300" dirty="0"/>
          </a:p>
          <a:p>
            <a:pPr marL="0" indent="0">
              <a:buNone/>
            </a:pPr>
            <a:r>
              <a:rPr lang="en-US" sz="2300" dirty="0"/>
              <a:t> </a:t>
            </a:r>
          </a:p>
          <a:p>
            <a:r>
              <a:rPr lang="en-US" sz="2300" dirty="0" err="1"/>
              <a:t>Asisto</a:t>
            </a:r>
            <a:r>
              <a:rPr lang="en-US" sz="2300" dirty="0"/>
              <a:t> al </a:t>
            </a:r>
            <a:r>
              <a:rPr lang="en-US" sz="2300" dirty="0" err="1"/>
              <a:t>grupo</a:t>
            </a:r>
            <a:r>
              <a:rPr lang="en-US" sz="2300" dirty="0"/>
              <a:t> de </a:t>
            </a:r>
            <a:r>
              <a:rPr lang="en-US" sz="2300" dirty="0" err="1"/>
              <a:t>oración</a:t>
            </a:r>
            <a:r>
              <a:rPr lang="en-US" sz="2300" dirty="0"/>
              <a:t> los </a:t>
            </a:r>
            <a:r>
              <a:rPr lang="en-US" sz="2300" dirty="0" err="1"/>
              <a:t>miércoles</a:t>
            </a:r>
            <a:r>
              <a:rPr lang="en-US" sz="2300" dirty="0"/>
              <a:t> </a:t>
            </a:r>
            <a:r>
              <a:rPr lang="en-US" sz="2300" dirty="0" err="1"/>
              <a:t>Vivito</a:t>
            </a:r>
            <a:r>
              <a:rPr lang="en-US" sz="2300" dirty="0"/>
              <a:t> al </a:t>
            </a:r>
            <a:r>
              <a:rPr lang="en-US" sz="2300" dirty="0" err="1"/>
              <a:t>santissimo</a:t>
            </a:r>
            <a:r>
              <a:rPr lang="en-US" sz="2300" dirty="0"/>
              <a:t> Padres oranges los </a:t>
            </a:r>
            <a:r>
              <a:rPr lang="en-US" sz="2300" dirty="0" err="1"/>
              <a:t>jueves</a:t>
            </a:r>
            <a:r>
              <a:rPr lang="en-US" sz="2300" dirty="0"/>
              <a:t> </a:t>
            </a:r>
            <a:r>
              <a:rPr lang="en-US" sz="2300" dirty="0" err="1"/>
              <a:t>Asistimos</a:t>
            </a:r>
            <a:r>
              <a:rPr lang="en-US" sz="2300" dirty="0"/>
              <a:t> a </a:t>
            </a:r>
            <a:r>
              <a:rPr lang="en-US" sz="2300" dirty="0" err="1"/>
              <a:t>misa</a:t>
            </a:r>
            <a:r>
              <a:rPr lang="en-US" sz="2300" dirty="0"/>
              <a:t> los </a:t>
            </a:r>
            <a:r>
              <a:rPr lang="en-US" sz="2300" dirty="0" err="1"/>
              <a:t>domingos</a:t>
            </a:r>
            <a:r>
              <a:rPr lang="en-US" sz="2300" dirty="0"/>
              <a:t> y </a:t>
            </a:r>
            <a:r>
              <a:rPr lang="en-US" sz="2300" dirty="0" err="1"/>
              <a:t>días</a:t>
            </a:r>
            <a:r>
              <a:rPr lang="en-US" sz="2300" dirty="0"/>
              <a:t> de la fiesta.</a:t>
            </a:r>
          </a:p>
          <a:p>
            <a:pPr marL="0" indent="0">
              <a:buNone/>
            </a:pPr>
            <a:r>
              <a:rPr lang="en-US" sz="2300" dirty="0"/>
              <a:t> </a:t>
            </a:r>
          </a:p>
          <a:p>
            <a:r>
              <a:rPr lang="en-US" sz="2300" dirty="0" err="1"/>
              <a:t>Ninguno</a:t>
            </a:r>
            <a:endParaRPr lang="en-US" sz="2300" dirty="0"/>
          </a:p>
          <a:p>
            <a:pPr marL="0" indent="0">
              <a:buNone/>
            </a:pPr>
            <a:r>
              <a:rPr lang="en-US" sz="2300" dirty="0"/>
              <a:t> </a:t>
            </a:r>
          </a:p>
          <a:p>
            <a:r>
              <a:rPr lang="en-US" sz="2300" dirty="0" err="1" smtClean="0"/>
              <a:t>Platicas</a:t>
            </a:r>
            <a:endParaRPr lang="en-US" sz="2300" dirty="0" smtClean="0"/>
          </a:p>
          <a:p>
            <a:endParaRPr lang="en-US" sz="1800" dirty="0"/>
          </a:p>
          <a:p>
            <a:endParaRPr lang="en-US" sz="1800" dirty="0"/>
          </a:p>
          <a:p>
            <a:endParaRPr lang="en-US" sz="1800" dirty="0"/>
          </a:p>
        </p:txBody>
      </p:sp>
    </p:spTree>
    <p:extLst>
      <p:ext uri="{BB962C8B-B14F-4D97-AF65-F5344CB8AC3E}">
        <p14:creationId xmlns:p14="http://schemas.microsoft.com/office/powerpoint/2010/main" val="40439891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ln>
            <a:solidFill>
              <a:schemeClr val="bg2">
                <a:lumMod val="60000"/>
                <a:lumOff val="40000"/>
              </a:schemeClr>
            </a:solidFill>
          </a:ln>
        </p:spPr>
        <p:txBody>
          <a:bodyPr/>
          <a:lstStyle/>
          <a:p>
            <a:r>
              <a:rPr lang="en-US" dirty="0" smtClean="0"/>
              <a:t>Faith influence/</a:t>
            </a:r>
            <a:r>
              <a:rPr lang="en-US" dirty="0" err="1" smtClean="0"/>
              <a:t>influencia</a:t>
            </a:r>
            <a:r>
              <a:rPr lang="en-US" dirty="0" smtClean="0"/>
              <a:t> de </a:t>
            </a:r>
            <a:r>
              <a:rPr lang="en-US" dirty="0" err="1" smtClean="0"/>
              <a:t>fe</a:t>
            </a:r>
            <a:endParaRPr lang="en-US" dirty="0"/>
          </a:p>
        </p:txBody>
      </p:sp>
      <p:sp>
        <p:nvSpPr>
          <p:cNvPr id="6" name="Content Placeholder 5"/>
          <p:cNvSpPr>
            <a:spLocks noGrp="1"/>
          </p:cNvSpPr>
          <p:nvPr>
            <p:ph sz="half" idx="1"/>
          </p:nvPr>
        </p:nvSpPr>
        <p:spPr>
          <a:xfrm>
            <a:off x="457200" y="1308100"/>
            <a:ext cx="4038600" cy="4818063"/>
          </a:xfrm>
        </p:spPr>
        <p:txBody>
          <a:bodyPr>
            <a:normAutofit fontScale="550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dirty="0" smtClean="0"/>
              <a:t>What </a:t>
            </a:r>
            <a:r>
              <a:rPr lang="en-US" dirty="0"/>
              <a:t>is the most influential to youth faith formation? (parent example, youth group attendance, etc.)</a:t>
            </a:r>
            <a:endParaRPr lang="en-US" b="1" dirty="0"/>
          </a:p>
          <a:p>
            <a:endParaRPr lang="en-US" sz="2400" dirty="0" smtClean="0"/>
          </a:p>
          <a:p>
            <a:endParaRPr lang="en-US" sz="2400" dirty="0"/>
          </a:p>
          <a:p>
            <a:endParaRPr lang="en-US" sz="2400" dirty="0" smtClean="0"/>
          </a:p>
          <a:p>
            <a:r>
              <a:rPr lang="en-US" sz="2400" dirty="0" smtClean="0"/>
              <a:t>As </a:t>
            </a:r>
            <a:r>
              <a:rPr lang="en-US" sz="2400" dirty="0"/>
              <a:t>parents or adults we are the major influence on our young, by practicing what we preach, by talking about our faith at home, the importance of our beliefs, and remaining active in our parish.</a:t>
            </a:r>
          </a:p>
          <a:p>
            <a:pPr marL="0" indent="0">
              <a:buNone/>
            </a:pPr>
            <a:r>
              <a:rPr lang="en-US" sz="2400" dirty="0"/>
              <a:t> </a:t>
            </a:r>
          </a:p>
          <a:p>
            <a:r>
              <a:rPr lang="en-US" sz="2400" dirty="0"/>
              <a:t>It starts with the parents.</a:t>
            </a:r>
          </a:p>
          <a:p>
            <a:endParaRPr lang="en-US" dirty="0"/>
          </a:p>
        </p:txBody>
      </p:sp>
      <p:sp>
        <p:nvSpPr>
          <p:cNvPr id="7" name="Content Placeholder 6"/>
          <p:cNvSpPr>
            <a:spLocks noGrp="1"/>
          </p:cNvSpPr>
          <p:nvPr>
            <p:ph sz="half" idx="2"/>
          </p:nvPr>
        </p:nvSpPr>
        <p:spPr>
          <a:xfrm>
            <a:off x="4648200" y="1308100"/>
            <a:ext cx="4038600" cy="4818063"/>
          </a:xfrm>
        </p:spPr>
        <p:txBody>
          <a:bodyPr>
            <a:normAutofit fontScale="55000" lnSpcReduction="20000"/>
          </a:bodyPr>
          <a:lstStyle/>
          <a:p>
            <a:pPr marL="0" indent="0" algn="ctr">
              <a:buNone/>
            </a:pPr>
            <a:endParaRPr lang="en-US" dirty="0" smtClean="0"/>
          </a:p>
          <a:p>
            <a:pPr marL="0" indent="0" algn="ctr">
              <a:buNone/>
            </a:pPr>
            <a:endParaRPr lang="en-US" dirty="0"/>
          </a:p>
          <a:p>
            <a:pPr marL="0" indent="0" algn="ctr">
              <a:buNone/>
            </a:pPr>
            <a:r>
              <a:rPr lang="en-US" dirty="0" err="1" smtClean="0"/>
              <a:t>Cual</a:t>
            </a:r>
            <a:r>
              <a:rPr lang="en-US" dirty="0" smtClean="0"/>
              <a:t> </a:t>
            </a:r>
            <a:r>
              <a:rPr lang="en-US" dirty="0" err="1"/>
              <a:t>es</a:t>
            </a:r>
            <a:r>
              <a:rPr lang="en-US" dirty="0"/>
              <a:t> la </a:t>
            </a:r>
            <a:r>
              <a:rPr lang="en-US" dirty="0" err="1"/>
              <a:t>formación</a:t>
            </a:r>
            <a:r>
              <a:rPr lang="en-US" dirty="0"/>
              <a:t> de la </a:t>
            </a:r>
            <a:r>
              <a:rPr lang="en-US" dirty="0" err="1"/>
              <a:t>fe</a:t>
            </a:r>
            <a:r>
              <a:rPr lang="en-US" dirty="0"/>
              <a:t> mas </a:t>
            </a:r>
            <a:r>
              <a:rPr lang="en-US" dirty="0" err="1"/>
              <a:t>influyente</a:t>
            </a:r>
            <a:r>
              <a:rPr lang="en-US" dirty="0"/>
              <a:t> </a:t>
            </a:r>
            <a:r>
              <a:rPr lang="en-US" dirty="0" err="1"/>
              <a:t>para</a:t>
            </a:r>
            <a:r>
              <a:rPr lang="en-US" dirty="0"/>
              <a:t> los </a:t>
            </a:r>
            <a:r>
              <a:rPr lang="en-US" dirty="0" err="1"/>
              <a:t>jóvenes</a:t>
            </a:r>
            <a:r>
              <a:rPr lang="en-US" dirty="0"/>
              <a:t>? (</a:t>
            </a:r>
            <a:r>
              <a:rPr lang="en-US" dirty="0" err="1"/>
              <a:t>ejemplo</a:t>
            </a:r>
            <a:r>
              <a:rPr lang="en-US" dirty="0"/>
              <a:t> de padres, </a:t>
            </a:r>
            <a:r>
              <a:rPr lang="en-US" dirty="0" err="1"/>
              <a:t>asistencia</a:t>
            </a:r>
            <a:r>
              <a:rPr lang="en-US" dirty="0"/>
              <a:t> a </a:t>
            </a:r>
            <a:r>
              <a:rPr lang="en-US" dirty="0" err="1"/>
              <a:t>grupos</a:t>
            </a:r>
            <a:r>
              <a:rPr lang="en-US" dirty="0"/>
              <a:t> </a:t>
            </a:r>
            <a:r>
              <a:rPr lang="en-US" dirty="0" err="1"/>
              <a:t>jóvenes</a:t>
            </a:r>
            <a:r>
              <a:rPr lang="en-US" dirty="0"/>
              <a:t>. etc.)</a:t>
            </a:r>
            <a:endParaRPr lang="en-US" b="1" dirty="0"/>
          </a:p>
          <a:p>
            <a:pPr marL="0" indent="0">
              <a:buNone/>
            </a:pPr>
            <a:r>
              <a:rPr lang="en-US" dirty="0"/>
              <a:t> </a:t>
            </a:r>
          </a:p>
          <a:p>
            <a:r>
              <a:rPr lang="en-US" dirty="0" err="1"/>
              <a:t>Ir</a:t>
            </a:r>
            <a:r>
              <a:rPr lang="en-US" dirty="0"/>
              <a:t> a </a:t>
            </a:r>
            <a:r>
              <a:rPr lang="en-US" dirty="0" err="1"/>
              <a:t>misa</a:t>
            </a:r>
            <a:r>
              <a:rPr lang="en-US" dirty="0"/>
              <a:t> a </a:t>
            </a:r>
            <a:r>
              <a:rPr lang="en-US" dirty="0" err="1"/>
              <a:t>estudiar</a:t>
            </a:r>
            <a:r>
              <a:rPr lang="en-US" dirty="0"/>
              <a:t> la </a:t>
            </a:r>
            <a:r>
              <a:rPr lang="en-US" dirty="0" err="1"/>
              <a:t>biblia</a:t>
            </a:r>
            <a:r>
              <a:rPr lang="en-US" dirty="0"/>
              <a:t>.</a:t>
            </a:r>
          </a:p>
          <a:p>
            <a:pPr marL="0" indent="0">
              <a:buNone/>
            </a:pPr>
            <a:r>
              <a:rPr lang="en-US" dirty="0"/>
              <a:t> </a:t>
            </a:r>
          </a:p>
          <a:p>
            <a:r>
              <a:rPr lang="en-US" dirty="0"/>
              <a:t>La de los padres.</a:t>
            </a:r>
          </a:p>
          <a:p>
            <a:pPr marL="0" indent="0">
              <a:buNone/>
            </a:pPr>
            <a:r>
              <a:rPr lang="en-US" dirty="0"/>
              <a:t> </a:t>
            </a:r>
          </a:p>
          <a:p>
            <a:r>
              <a:rPr lang="en-US" dirty="0" err="1"/>
              <a:t>Yo</a:t>
            </a:r>
            <a:r>
              <a:rPr lang="en-US" dirty="0"/>
              <a:t> </a:t>
            </a:r>
            <a:r>
              <a:rPr lang="en-US" dirty="0" err="1"/>
              <a:t>creo</a:t>
            </a:r>
            <a:r>
              <a:rPr lang="en-US" dirty="0"/>
              <a:t> </a:t>
            </a:r>
            <a:r>
              <a:rPr lang="en-US" dirty="0" err="1"/>
              <a:t>que</a:t>
            </a:r>
            <a:r>
              <a:rPr lang="en-US" dirty="0"/>
              <a:t> </a:t>
            </a:r>
            <a:r>
              <a:rPr lang="en-US" dirty="0" err="1"/>
              <a:t>esta</a:t>
            </a:r>
            <a:r>
              <a:rPr lang="en-US" dirty="0"/>
              <a:t> en el </a:t>
            </a:r>
            <a:r>
              <a:rPr lang="en-US" dirty="0" err="1"/>
              <a:t>ejemplo</a:t>
            </a:r>
            <a:r>
              <a:rPr lang="en-US" dirty="0"/>
              <a:t> de los padres </a:t>
            </a:r>
            <a:r>
              <a:rPr lang="en-US" dirty="0" err="1"/>
              <a:t>pero</a:t>
            </a:r>
            <a:r>
              <a:rPr lang="en-US" dirty="0"/>
              <a:t> la </a:t>
            </a:r>
            <a:r>
              <a:rPr lang="en-US" dirty="0" err="1"/>
              <a:t>iglesia</a:t>
            </a:r>
            <a:r>
              <a:rPr lang="en-US" dirty="0"/>
              <a:t> </a:t>
            </a:r>
            <a:r>
              <a:rPr lang="en-US" dirty="0" err="1"/>
              <a:t>es</a:t>
            </a:r>
            <a:r>
              <a:rPr lang="en-US" dirty="0"/>
              <a:t> </a:t>
            </a:r>
            <a:r>
              <a:rPr lang="en-US" dirty="0" err="1"/>
              <a:t>una</a:t>
            </a:r>
            <a:r>
              <a:rPr lang="en-US" dirty="0"/>
              <a:t> </a:t>
            </a:r>
            <a:r>
              <a:rPr lang="en-US" dirty="0" err="1"/>
              <a:t>ayuda</a:t>
            </a:r>
            <a:r>
              <a:rPr lang="en-US" dirty="0"/>
              <a:t> </a:t>
            </a:r>
            <a:r>
              <a:rPr lang="en-US" dirty="0" err="1"/>
              <a:t>para</a:t>
            </a:r>
            <a:r>
              <a:rPr lang="en-US" dirty="0"/>
              <a:t> </a:t>
            </a:r>
            <a:r>
              <a:rPr lang="en-US" dirty="0" err="1"/>
              <a:t>seguir</a:t>
            </a:r>
            <a:r>
              <a:rPr lang="en-US" dirty="0"/>
              <a:t> </a:t>
            </a:r>
            <a:r>
              <a:rPr lang="en-US" dirty="0" err="1"/>
              <a:t>inculcando</a:t>
            </a:r>
            <a:r>
              <a:rPr lang="en-US" dirty="0"/>
              <a:t> la </a:t>
            </a:r>
            <a:r>
              <a:rPr lang="en-US" dirty="0" err="1"/>
              <a:t>fe</a:t>
            </a:r>
            <a:r>
              <a:rPr lang="en-US" dirty="0"/>
              <a:t>.</a:t>
            </a:r>
          </a:p>
          <a:p>
            <a:pPr marL="0" indent="0">
              <a:buNone/>
            </a:pPr>
            <a:r>
              <a:rPr lang="en-US" dirty="0"/>
              <a:t> </a:t>
            </a:r>
          </a:p>
          <a:p>
            <a:r>
              <a:rPr lang="en-US" dirty="0" err="1"/>
              <a:t>Creo</a:t>
            </a:r>
            <a:r>
              <a:rPr lang="en-US" dirty="0"/>
              <a:t> </a:t>
            </a:r>
            <a:r>
              <a:rPr lang="en-US" dirty="0" err="1"/>
              <a:t>que</a:t>
            </a:r>
            <a:r>
              <a:rPr lang="en-US" dirty="0"/>
              <a:t> </a:t>
            </a:r>
            <a:r>
              <a:rPr lang="en-US" dirty="0" err="1"/>
              <a:t>yo</a:t>
            </a:r>
            <a:r>
              <a:rPr lang="en-US" dirty="0"/>
              <a:t> </a:t>
            </a:r>
            <a:r>
              <a:rPr lang="en-US" dirty="0" err="1"/>
              <a:t>influyo</a:t>
            </a:r>
            <a:r>
              <a:rPr lang="en-US" dirty="0"/>
              <a:t> mucho en </a:t>
            </a:r>
            <a:r>
              <a:rPr lang="en-US" dirty="0" err="1"/>
              <a:t>su</a:t>
            </a:r>
            <a:r>
              <a:rPr lang="en-US" dirty="0"/>
              <a:t> </a:t>
            </a:r>
            <a:r>
              <a:rPr lang="en-US" dirty="0" err="1"/>
              <a:t>formación</a:t>
            </a:r>
            <a:r>
              <a:rPr lang="en-US" dirty="0"/>
              <a:t>. Y </a:t>
            </a:r>
            <a:r>
              <a:rPr lang="en-US" dirty="0" err="1"/>
              <a:t>claro</a:t>
            </a:r>
            <a:r>
              <a:rPr lang="en-US" dirty="0"/>
              <a:t> con la </a:t>
            </a:r>
            <a:r>
              <a:rPr lang="en-US" dirty="0" err="1"/>
              <a:t>ayuda</a:t>
            </a:r>
            <a:r>
              <a:rPr lang="en-US" dirty="0"/>
              <a:t> de </a:t>
            </a:r>
            <a:r>
              <a:rPr lang="en-US" dirty="0" err="1"/>
              <a:t>catecismo</a:t>
            </a:r>
            <a:endParaRPr lang="en-US" dirty="0"/>
          </a:p>
          <a:p>
            <a:pPr marL="0" indent="0">
              <a:buNone/>
            </a:pPr>
            <a:r>
              <a:rPr lang="en-US" dirty="0"/>
              <a:t> </a:t>
            </a:r>
          </a:p>
          <a:p>
            <a:r>
              <a:rPr lang="en-US" dirty="0" err="1"/>
              <a:t>Todas</a:t>
            </a:r>
            <a:r>
              <a:rPr lang="en-US" dirty="0"/>
              <a:t> </a:t>
            </a:r>
            <a:r>
              <a:rPr lang="en-US" dirty="0" err="1"/>
              <a:t>las</a:t>
            </a:r>
            <a:r>
              <a:rPr lang="en-US" dirty="0"/>
              <a:t> </a:t>
            </a:r>
            <a:r>
              <a:rPr lang="en-US" dirty="0" err="1"/>
              <a:t>mencionadas</a:t>
            </a:r>
            <a:r>
              <a:rPr lang="en-US" dirty="0"/>
              <a:t> y </a:t>
            </a:r>
            <a:r>
              <a:rPr lang="en-US" dirty="0" err="1"/>
              <a:t>las</a:t>
            </a:r>
            <a:r>
              <a:rPr lang="en-US" dirty="0"/>
              <a:t> </a:t>
            </a:r>
            <a:r>
              <a:rPr lang="en-US" dirty="0" err="1"/>
              <a:t>asistencias</a:t>
            </a:r>
            <a:r>
              <a:rPr lang="en-US" dirty="0"/>
              <a:t> a </a:t>
            </a:r>
            <a:r>
              <a:rPr lang="en-US" dirty="0" err="1"/>
              <a:t>misa</a:t>
            </a:r>
            <a:endParaRPr lang="en-US" dirty="0"/>
          </a:p>
          <a:p>
            <a:pPr marL="0" indent="0">
              <a:buNone/>
            </a:pPr>
            <a:r>
              <a:rPr lang="en-US" dirty="0"/>
              <a:t> </a:t>
            </a:r>
          </a:p>
          <a:p>
            <a:r>
              <a:rPr lang="en-US" dirty="0"/>
              <a:t>La </a:t>
            </a:r>
            <a:r>
              <a:rPr lang="en-US" dirty="0" err="1"/>
              <a:t>fe</a:t>
            </a:r>
            <a:r>
              <a:rPr lang="en-US" dirty="0"/>
              <a:t> de los padres, la </a:t>
            </a:r>
            <a:r>
              <a:rPr lang="en-US" dirty="0" err="1"/>
              <a:t>doctrina</a:t>
            </a:r>
            <a:r>
              <a:rPr lang="en-US" dirty="0"/>
              <a:t> </a:t>
            </a:r>
          </a:p>
          <a:p>
            <a:endParaRPr lang="en-US" dirty="0"/>
          </a:p>
        </p:txBody>
      </p:sp>
    </p:spTree>
    <p:extLst>
      <p:ext uri="{BB962C8B-B14F-4D97-AF65-F5344CB8AC3E}">
        <p14:creationId xmlns:p14="http://schemas.microsoft.com/office/powerpoint/2010/main" val="5670959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A_Data_Q2_18012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584200"/>
            <a:ext cx="8420099" cy="6858000"/>
          </a:xfrm>
          <a:prstGeom prst="rect">
            <a:avLst/>
          </a:prstGeom>
        </p:spPr>
      </p:pic>
    </p:spTree>
    <p:extLst>
      <p:ext uri="{BB962C8B-B14F-4D97-AF65-F5344CB8AC3E}">
        <p14:creationId xmlns:p14="http://schemas.microsoft.com/office/powerpoint/2010/main" val="3292174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FreeResponsePartA_Cloud_Q2_180127.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0550" b="-28601"/>
          <a:stretch/>
        </p:blipFill>
        <p:spPr/>
      </p:pic>
      <p:sp>
        <p:nvSpPr>
          <p:cNvPr id="4" name="Text Placeholder 3"/>
          <p:cNvSpPr>
            <a:spLocks noGrp="1"/>
          </p:cNvSpPr>
          <p:nvPr>
            <p:ph type="body" sz="half" idx="2"/>
          </p:nvPr>
        </p:nvSpPr>
        <p:spPr>
          <a:xfrm>
            <a:off x="457200" y="1435101"/>
            <a:ext cx="3008313" cy="3162300"/>
          </a:xfrm>
          <a:ln>
            <a:solidFill>
              <a:srgbClr val="558ED5"/>
            </a:solidFill>
          </a:ln>
        </p:spPr>
        <p:txBody>
          <a:bodyPr/>
          <a:lstStyle/>
          <a:p>
            <a:endParaRPr lang="en-US" sz="3200" dirty="0" smtClean="0"/>
          </a:p>
          <a:p>
            <a:r>
              <a:rPr lang="en-US" sz="3200" dirty="0" smtClean="0"/>
              <a:t>Facility improvements/</a:t>
            </a:r>
            <a:r>
              <a:rPr lang="en-US" sz="3200" dirty="0" err="1" smtClean="0"/>
              <a:t>mejoras</a:t>
            </a:r>
            <a:r>
              <a:rPr lang="en-US" sz="3200" dirty="0" smtClean="0"/>
              <a:t> a </a:t>
            </a:r>
            <a:r>
              <a:rPr lang="en-US" sz="3200" dirty="0" err="1" smtClean="0"/>
              <a:t>las</a:t>
            </a:r>
            <a:r>
              <a:rPr lang="en-US" sz="3200" dirty="0" smtClean="0"/>
              <a:t> </a:t>
            </a:r>
            <a:r>
              <a:rPr lang="en-US" sz="3200" dirty="0" err="1" smtClean="0"/>
              <a:t>instalaciones</a:t>
            </a:r>
            <a:endParaRPr lang="en-US" sz="3200" dirty="0" smtClean="0"/>
          </a:p>
          <a:p>
            <a:endParaRPr lang="en-US" dirty="0"/>
          </a:p>
        </p:txBody>
      </p:sp>
    </p:spTree>
    <p:extLst>
      <p:ext uri="{BB962C8B-B14F-4D97-AF65-F5344CB8AC3E}">
        <p14:creationId xmlns:p14="http://schemas.microsoft.com/office/powerpoint/2010/main" val="12627446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3594</TotalTime>
  <Words>1220</Words>
  <Application>Microsoft Macintosh PowerPoint</Application>
  <PresentationFormat>On-screen Show (4:3)</PresentationFormat>
  <Paragraphs>532</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Black</vt:lpstr>
      <vt:lpstr>2017 Parish Survey Results Taken September 1, 2017</vt:lpstr>
      <vt:lpstr>PowerPoint Presentation</vt:lpstr>
      <vt:lpstr>PowerPoint Presentation</vt:lpstr>
      <vt:lpstr>Which of the following should the parish work on improving?</vt:lpstr>
      <vt:lpstr>Youth Faith Formation/formación en la fe de los jóvenes</vt:lpstr>
      <vt:lpstr>Adult Faith Formation/ doctrina para los adultos</vt:lpstr>
      <vt:lpstr>Faith influence/influencia de fe</vt:lpstr>
      <vt:lpstr>PowerPoint Presentation</vt:lpstr>
      <vt:lpstr>PowerPoint Presentation</vt:lpstr>
      <vt:lpstr> Facility improvements/mejoras a las instalaciones </vt:lpstr>
      <vt:lpstr>PowerPoint Presentation</vt:lpstr>
      <vt:lpstr>PowerPoint Presentation</vt:lpstr>
      <vt:lpstr>PowerPoint Presentation</vt:lpstr>
      <vt:lpstr>Parish Involvement (other)/participación de la parroquia (otro)</vt:lpstr>
      <vt:lpstr>Skills/habilidades</vt:lpstr>
      <vt:lpstr>Needs/necesidades</vt:lpstr>
      <vt:lpstr>PowerPoint Presentation</vt:lpstr>
      <vt:lpstr>PowerPoint Presentation</vt:lpstr>
      <vt:lpstr>PowerPoint Presentation</vt:lpstr>
      <vt:lpstr>PowerPoint Presentation</vt:lpstr>
      <vt:lpstr>Family/familia</vt:lpstr>
      <vt:lpstr>Ethnicity/ethnicidad</vt:lpstr>
      <vt:lpstr>Languages/idiomas</vt:lpstr>
      <vt:lpstr>Families/familias</vt:lpstr>
      <vt:lpstr>PowerPoint Presentation</vt:lpstr>
      <vt:lpstr>Life of Faith/vida de fe</vt:lpstr>
      <vt:lpstr>Adoration</vt:lpstr>
      <vt:lpstr>Community/comunidad</vt:lpstr>
      <vt:lpstr>Life in community/vida en comunidad</vt:lpstr>
      <vt:lpstr>Communication/comunicación</vt:lpstr>
      <vt:lpstr>Website</vt:lpstr>
      <vt:lpstr>Communication</vt:lpstr>
      <vt:lpstr>Faith Direct</vt:lpstr>
      <vt:lpstr>Mass announcements/anuncios a la misa</vt:lpstr>
      <vt:lpstr>Parishioners/feligreses</vt:lpstr>
      <vt:lpstr>PowerPoint Presentation</vt:lpstr>
      <vt:lpstr>Faith formation/doctrina</vt:lpstr>
      <vt:lpstr>Youth/jovenes</vt:lpstr>
      <vt:lpstr>PowerPoint Presentation</vt:lpstr>
      <vt:lpstr>Youth/jovenes</vt:lpstr>
      <vt:lpstr>Adults/adultos</vt:lpstr>
      <vt:lpstr>Adults/adultos</vt:lpstr>
      <vt:lpstr>Families/familias</vt:lpstr>
      <vt:lpstr>Logistics/logísticas</vt:lpstr>
      <vt:lpstr>Church/iglesia</vt:lpstr>
      <vt:lpstr>Facilities/instalaciones</vt:lpstr>
      <vt:lpstr>Sound/sonido</vt:lpstr>
      <vt:lpstr>Music/música</vt:lpstr>
      <vt:lpstr>Suggestions/sugerencias</vt:lpstr>
      <vt:lpstr>Favorites/favoritos</vt:lpstr>
      <vt:lpstr>Other comments/otros comentarios</vt:lpstr>
      <vt:lpstr>Refreshments/aperitivos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Parish Survey Results</dc:title>
  <dc:creator>Susan Burkey</dc:creator>
  <cp:lastModifiedBy>Susan Burkey</cp:lastModifiedBy>
  <cp:revision>34</cp:revision>
  <dcterms:created xsi:type="dcterms:W3CDTF">2018-01-26T19:08:02Z</dcterms:created>
  <dcterms:modified xsi:type="dcterms:W3CDTF">2018-01-29T18:27:35Z</dcterms:modified>
</cp:coreProperties>
</file>